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5"/>
  </p:notesMasterIdLst>
  <p:sldIdLst>
    <p:sldId id="256" r:id="rId2"/>
    <p:sldId id="257" r:id="rId3"/>
    <p:sldId id="258" r:id="rId4"/>
    <p:sldId id="259" r:id="rId5"/>
    <p:sldId id="260" r:id="rId6"/>
    <p:sldId id="262" r:id="rId7"/>
    <p:sldId id="263" r:id="rId8"/>
    <p:sldId id="264" r:id="rId9"/>
    <p:sldId id="265" r:id="rId10"/>
    <p:sldId id="266" r:id="rId11"/>
    <p:sldId id="267" r:id="rId12"/>
    <p:sldId id="368" r:id="rId13"/>
    <p:sldId id="3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7" r:id="rId28"/>
    <p:sldId id="284" r:id="rId29"/>
    <p:sldId id="289" r:id="rId30"/>
    <p:sldId id="291" r:id="rId31"/>
    <p:sldId id="292" r:id="rId32"/>
    <p:sldId id="293" r:id="rId33"/>
    <p:sldId id="294" r:id="rId34"/>
    <p:sldId id="295" r:id="rId35"/>
    <p:sldId id="296" r:id="rId36"/>
    <p:sldId id="297" r:id="rId37"/>
    <p:sldId id="298" r:id="rId38"/>
    <p:sldId id="299" r:id="rId39"/>
    <p:sldId id="300" r:id="rId40"/>
    <p:sldId id="301" r:id="rId41"/>
    <p:sldId id="303" r:id="rId42"/>
    <p:sldId id="304" r:id="rId43"/>
    <p:sldId id="305" r:id="rId44"/>
    <p:sldId id="306" r:id="rId45"/>
    <p:sldId id="307" r:id="rId46"/>
    <p:sldId id="308" r:id="rId47"/>
    <p:sldId id="309" r:id="rId48"/>
    <p:sldId id="310" r:id="rId49"/>
    <p:sldId id="311" r:id="rId50"/>
    <p:sldId id="312" r:id="rId51"/>
    <p:sldId id="313" r:id="rId52"/>
    <p:sldId id="373" r:id="rId53"/>
    <p:sldId id="375" r:id="rId54"/>
    <p:sldId id="376" r:id="rId55"/>
    <p:sldId id="381" r:id="rId56"/>
    <p:sldId id="314" r:id="rId57"/>
    <p:sldId id="315" r:id="rId58"/>
    <p:sldId id="379" r:id="rId59"/>
    <p:sldId id="374" r:id="rId60"/>
    <p:sldId id="380" r:id="rId61"/>
    <p:sldId id="316" r:id="rId62"/>
    <p:sldId id="372" r:id="rId63"/>
    <p:sldId id="319" r:id="rId64"/>
    <p:sldId id="320" r:id="rId65"/>
    <p:sldId id="321" r:id="rId66"/>
    <p:sldId id="322" r:id="rId67"/>
    <p:sldId id="323" r:id="rId68"/>
    <p:sldId id="324" r:id="rId69"/>
    <p:sldId id="377" r:id="rId70"/>
    <p:sldId id="378"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Lst>
  <p:sldSz cx="12192000" cy="6858000"/>
  <p:notesSz cx="7315200" cy="9601200"/>
  <p:embeddedFontLst>
    <p:embeddedFont>
      <p:font typeface="Arimo" panose="020B0604020202020204" charset="0"/>
      <p:regular r:id="rId116"/>
      <p:bold r:id="rId117"/>
      <p:italic r:id="rId118"/>
      <p:boldItalic r:id="rId119"/>
    </p:embeddedFont>
    <p:embeddedFont>
      <p:font typeface="Cambria Math" panose="02040503050406030204" pitchFamily="18" charset="0"/>
      <p:regular r:id="rId120"/>
    </p:embeddedFont>
    <p:embeddedFont>
      <p:font typeface="Quattrocento Sans" panose="020B0502050000020003" pitchFamily="34" charset="0"/>
      <p:regular r:id="rId121"/>
      <p:bold r:id="rId122"/>
      <p:italic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4D8365-2E81-4DFB-ACDB-FF46E67F0C56}">
  <a:tblStyle styleId="{7B4D8365-2E81-4DFB-ACDB-FF46E67F0C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8.fntdata"/><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3.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4.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5.fntdata"/><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5" y="1"/>
            <a:ext cx="3169922" cy="1903121"/>
          </a:xfrm>
          <a:prstGeom prst="rect">
            <a:avLst/>
          </a:prstGeom>
          <a:noFill/>
          <a:ln>
            <a:noFill/>
          </a:ln>
        </p:spPr>
        <p:txBody>
          <a:bodyPr spcFirstLastPara="1" wrap="square" lIns="168625" tIns="84300" rIns="168625" bIns="84300" anchor="t"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92" y="1"/>
            <a:ext cx="3169922" cy="1903121"/>
          </a:xfrm>
          <a:prstGeom prst="rect">
            <a:avLst/>
          </a:prstGeom>
          <a:noFill/>
          <a:ln>
            <a:noFill/>
          </a:ln>
        </p:spPr>
        <p:txBody>
          <a:bodyPr spcFirstLastPara="1" wrap="square" lIns="168625" tIns="84300" rIns="168625" bIns="84300" anchor="t" anchorCtr="0">
            <a:noAutofit/>
          </a:bodyPr>
          <a:lstStyle>
            <a:lvl1pPr marR="0" lvl="0" algn="r"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5" y="36027558"/>
            <a:ext cx="3169922" cy="1903117"/>
          </a:xfrm>
          <a:prstGeom prst="rect">
            <a:avLst/>
          </a:prstGeom>
          <a:noFill/>
          <a:ln>
            <a:noFill/>
          </a:ln>
        </p:spPr>
        <p:txBody>
          <a:bodyPr spcFirstLastPara="1" wrap="square" lIns="168625" tIns="84300" rIns="168625" bIns="84300" anchor="b"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marR="0" lvl="0" indent="0" algn="r" rtl="0">
              <a:spcBef>
                <a:spcPts val="0"/>
              </a:spcBef>
              <a:spcAft>
                <a:spcPts val="0"/>
              </a:spcAft>
              <a:buNone/>
            </a:pPr>
            <a:fld id="{00000000-1234-1234-1234-123412341234}" type="slidenum">
              <a:rPr lang="pt-BR" sz="2200" b="0" i="0" u="none" strike="noStrike" cap="none">
                <a:solidFill>
                  <a:schemeClr val="dk1"/>
                </a:solidFill>
                <a:latin typeface="Calibri"/>
                <a:ea typeface="Calibri"/>
                <a:cs typeface="Calibri"/>
                <a:sym typeface="Calibri"/>
              </a:rPr>
              <a:t>‹nº›</a:t>
            </a:fld>
            <a:endParaRPr sz="2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6cc3137979_0_339: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91" name="Google Shape;291;g26cc3137979_0_3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7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4" name="Google Shape;1044;p7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45" name="Google Shape;1045;p7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7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7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54" name="Google Shape;1054;p7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7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p7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63" name="Google Shape;1063;p7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7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1" name="Google Shape;1071;p7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72" name="Google Shape;1072;p7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7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0" name="Google Shape;1080;p7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81" name="Google Shape;1081;p7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7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9" name="Google Shape;1089;p7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90" name="Google Shape;1090;p7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7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8" name="Google Shape;1098;p7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99" name="Google Shape;1099;p7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8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8" name="Google Shape;1108;p8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09" name="Google Shape;1109;p8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8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17" name="Google Shape;1117;p8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8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22" name="Google Shape;1122;p8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8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8" name="Google Shape;1128;p8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29" name="Google Shape;1129;p8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8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5" name="Google Shape;1135;p8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36" name="Google Shape;1136;p8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8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p8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43" name="Google Shape;1143;p8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8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9" name="Google Shape;1149;p8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50" name="Google Shape;1150;p8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9952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1234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14" name="Google Shape;314;p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26" name="Google Shape;326;p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2" name="Google Shape;332;p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8" name="Google Shape;338;p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6cc3137979_0_42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46" name="Google Shape;346;g26cc3137979_0_428: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56" name="Google Shape;356;p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64" name="Google Shape;364;p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0: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70" name="Google Shape;370;p1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76" name="Google Shape;376;p1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6cc3137979_0_455: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82" name="Google Shape;382;g26cc3137979_0_455: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6cc3137979_0_46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89" name="Google Shape;389;g26cc3137979_0_46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96" name="Google Shape;396;p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1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10" name="Google Shape;410;p1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46" name="Google Shape;446;p1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f4fd317710_0_0: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23" name="Google Shape;423;g1f4fd317710_0_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2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60" name="Google Shape;460;p2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6cc3137979_0_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 name="Google Shape;101;g26cc3137979_0_1: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f4fd317710_0_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1f4fd317710_0_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76" name="Google Shape;476;g1f4fd317710_0_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f4fd317710_0_2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g1f4fd317710_0_26: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86" name="Google Shape;486;g1f4fd317710_0_26: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f4fd317710_0_47: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1f4fd317710_0_47: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97" name="Google Shape;497;g1f4fd317710_0_47: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f4fd317710_0_6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g1f4fd317710_0_6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04" name="Google Shape;504;g1f4fd317710_0_6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f4fd317710_0_7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g1f4fd317710_0_70: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11" name="Google Shape;511;g1f4fd317710_0_70: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f4fd317710_0_7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g1f4fd317710_0_77: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18" name="Google Shape;518;g1f4fd317710_0_77: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f4fd317710_0_12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g1f4fd317710_0_124: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57" name="Google Shape;557;g1f4fd317710_0_124: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f4fd317710_0_166: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Google Shape;563;g1f4fd317710_0_166: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64" name="Google Shape;564;g1f4fd317710_0_166: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f4fd317710_0_17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g1f4fd317710_0_173: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72" name="Google Shape;572;g1f4fd317710_0_173: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f4fd317710_0_18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g1f4fd317710_0_181: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79" name="Google Shape;579;g1f4fd317710_0_181: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6cc3137979_0_2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5" name="Google Shape;115;g26cc3137979_0_2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87" name="Google Shape;587;p2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2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00" name="Google Shape;600;p2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2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2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07" name="Google Shape;607;p2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2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14" name="Google Shape;614;p2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2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2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21" name="Google Shape;621;p2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p2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29" name="Google Shape;629;p2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2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37" name="Google Shape;637;p2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3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49" name="Google Shape;649;p3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3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3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57" name="Google Shape;657;p3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3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p3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65" name="Google Shape;665;p3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6cc3137979_0_4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25" name="Google Shape;125;g26cc3137979_0_4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3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3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73" name="Google Shape;673;p3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52</a:t>
            </a:fld>
            <a:endParaRPr/>
          </a:p>
        </p:txBody>
      </p:sp>
    </p:spTree>
    <p:extLst>
      <p:ext uri="{BB962C8B-B14F-4D97-AF65-F5344CB8AC3E}">
        <p14:creationId xmlns:p14="http://schemas.microsoft.com/office/powerpoint/2010/main" val="42693830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53</a:t>
            </a:fld>
            <a:endParaRPr/>
          </a:p>
        </p:txBody>
      </p:sp>
    </p:spTree>
    <p:extLst>
      <p:ext uri="{BB962C8B-B14F-4D97-AF65-F5344CB8AC3E}">
        <p14:creationId xmlns:p14="http://schemas.microsoft.com/office/powerpoint/2010/main" val="3478020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54</a:t>
            </a:fld>
            <a:endParaRPr/>
          </a:p>
        </p:txBody>
      </p:sp>
    </p:spTree>
    <p:extLst>
      <p:ext uri="{BB962C8B-B14F-4D97-AF65-F5344CB8AC3E}">
        <p14:creationId xmlns:p14="http://schemas.microsoft.com/office/powerpoint/2010/main" val="15845591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55</a:t>
            </a:fld>
            <a:endParaRPr/>
          </a:p>
        </p:txBody>
      </p:sp>
    </p:spTree>
    <p:extLst>
      <p:ext uri="{BB962C8B-B14F-4D97-AF65-F5344CB8AC3E}">
        <p14:creationId xmlns:p14="http://schemas.microsoft.com/office/powerpoint/2010/main" val="12912305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p3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90" name="Google Shape;690;p3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58</a:t>
            </a:fld>
            <a:endParaRPr/>
          </a:p>
        </p:txBody>
      </p:sp>
    </p:spTree>
    <p:extLst>
      <p:ext uri="{BB962C8B-B14F-4D97-AF65-F5344CB8AC3E}">
        <p14:creationId xmlns:p14="http://schemas.microsoft.com/office/powerpoint/2010/main" val="2951949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59</a:t>
            </a:fld>
            <a:endParaRPr/>
          </a:p>
        </p:txBody>
      </p:sp>
    </p:spTree>
    <p:extLst>
      <p:ext uri="{BB962C8B-B14F-4D97-AF65-F5344CB8AC3E}">
        <p14:creationId xmlns:p14="http://schemas.microsoft.com/office/powerpoint/2010/main" val="2646794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6cc3137979_0_116: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83" name="Google Shape;183;g26cc3137979_0_116: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60</a:t>
            </a:fld>
            <a:endParaRPr/>
          </a:p>
        </p:txBody>
      </p:sp>
    </p:spTree>
    <p:extLst>
      <p:ext uri="{BB962C8B-B14F-4D97-AF65-F5344CB8AC3E}">
        <p14:creationId xmlns:p14="http://schemas.microsoft.com/office/powerpoint/2010/main" val="1582014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3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p3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12" name="Google Shape;712;p3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3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34" name="Google Shape;734;p3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62</a:t>
            </a:fld>
            <a:endParaRPr/>
          </a:p>
        </p:txBody>
      </p:sp>
    </p:spTree>
    <p:extLst>
      <p:ext uri="{BB962C8B-B14F-4D97-AF65-F5344CB8AC3E}">
        <p14:creationId xmlns:p14="http://schemas.microsoft.com/office/powerpoint/2010/main" val="7227691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4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p4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44" name="Google Shape;744;p4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4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p4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54" name="Google Shape;754;p4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4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4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64" name="Google Shape;764;p4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4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3" name="Google Shape;773;p4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74" name="Google Shape;774;p4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4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4" name="Google Shape;784;p4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85" name="Google Shape;785;p4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69</a:t>
            </a:fld>
            <a:endParaRPr/>
          </a:p>
        </p:txBody>
      </p:sp>
    </p:spTree>
    <p:extLst>
      <p:ext uri="{BB962C8B-B14F-4D97-AF65-F5344CB8AC3E}">
        <p14:creationId xmlns:p14="http://schemas.microsoft.com/office/powerpoint/2010/main" val="3913563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6cc3137979_0_18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20" name="Google Shape;220;g26cc3137979_0_181: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70</a:t>
            </a:fld>
            <a:endParaRPr/>
          </a:p>
        </p:txBody>
      </p:sp>
    </p:spTree>
    <p:extLst>
      <p:ext uri="{BB962C8B-B14F-4D97-AF65-F5344CB8AC3E}">
        <p14:creationId xmlns:p14="http://schemas.microsoft.com/office/powerpoint/2010/main" val="41830868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4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p4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06" name="Google Shape;806;p4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4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4" name="Google Shape;814;p4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15" name="Google Shape;815;p4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4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3" name="Google Shape;823;p4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24" name="Google Shape;824;p4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5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2" name="Google Shape;832;p5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33" name="Google Shape;833;p5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5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43" name="Google Shape;843;p5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5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53" name="Google Shape;853;p5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5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63" name="Google Shape;863;p5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5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5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74" name="Google Shape;874;p5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5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p5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85" name="Google Shape;885;p5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cc3137979_0_224: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29" name="Google Shape;229;g26cc3137979_0_224: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5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5" name="Google Shape;895;p5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96" name="Google Shape;896;p5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5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p5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03" name="Google Shape;903;p5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f4fd317710_0_19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9" name="Google Shape;909;g1f4fd317710_0_193: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10" name="Google Shape;910;g1f4fd317710_0_193: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5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16" name="Google Shape;916;p5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cc3137979_0_48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22" name="Google Shape;922;g26cc3137979_0_48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5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35" name="Google Shape;935;p5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6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1" name="Google Shape;941;p6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42" name="Google Shape;942;p6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1f4fd317710_0_212: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9" name="Google Shape;949;g1f4fd317710_0_2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50" name="Google Shape;950;g1f4fd317710_0_2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6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7" name="Google Shape;957;p6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58" name="Google Shape;958;p6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6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 name="Google Shape;964;p6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65" name="Google Shape;965;p6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6cc3137979_0_29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58" name="Google Shape;258;g26cc3137979_0_29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6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p6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71" name="Google Shape;971;p6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64: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77" name="Google Shape;977;p6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6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82" name="Google Shape;982;p6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6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88" name="Google Shape;988;p6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6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3" name="Google Shape;993;p6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94" name="Google Shape;994;p6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6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p6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02" name="Google Shape;1002;p6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6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0" name="Google Shape;1010;p6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1" name="Google Shape;1011;p6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7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7" name="Google Shape;1017;p7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8" name="Google Shape;1018;p7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7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6" name="Google Shape;1026;p7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27" name="Google Shape;1027;p7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7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7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36" name="Google Shape;1036;p7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kaggle.com/" TargetMode="External"/><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hyperlink" Target="https://universe.roboflow.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edgeimpulse.com/blog/announcing-fomo-faster-objects-more-object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netron.app/"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edgeimpulse.com/"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hyperlink" Target="https://colab.research.google.com/drive/1v9PbN5J7_S2LWvOxW3JrZlKlF5GQDbYV?usp=sharing"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hyperlink" Target="https://studio.edgeimpulse.com/public/365785/live" TargetMode="External"/><Relationship Id="rId3" Type="http://schemas.openxmlformats.org/officeDocument/2006/relationships/hyperlink" Target="https://studio.edgeimpulse.com/public/366784/live" TargetMode="External"/><Relationship Id="rId7" Type="http://schemas.openxmlformats.org/officeDocument/2006/relationships/hyperlink" Target="https://universe.roboflow.com/nicomedia/cow-count/dataset/2" TargetMode="External"/><Relationship Id="rId12" Type="http://schemas.openxmlformats.org/officeDocument/2006/relationships/hyperlink" Target="https://studio.edgeimpulse.com/public/365455/live"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hyperlink" Target="https://studio.edgeimpulse.com/public/365781/live" TargetMode="External"/><Relationship Id="rId11" Type="http://schemas.openxmlformats.org/officeDocument/2006/relationships/hyperlink" Target="https://www.kaggle.com/datasets/akhatova/pcb-defects" TargetMode="External"/><Relationship Id="rId5" Type="http://schemas.openxmlformats.org/officeDocument/2006/relationships/hyperlink" Target="https://universe.roboflow.com/blanks-dimensions/whitebloodcell-2" TargetMode="External"/><Relationship Id="rId10" Type="http://schemas.openxmlformats.org/officeDocument/2006/relationships/hyperlink" Target="https://studio.edgeimpulse.com/public/365782/live" TargetMode="External"/><Relationship Id="rId4" Type="http://schemas.openxmlformats.org/officeDocument/2006/relationships/hyperlink" Target="https://studio.edgeimpulse.com/public/365391/live" TargetMode="External"/><Relationship Id="rId9" Type="http://schemas.openxmlformats.org/officeDocument/2006/relationships/hyperlink" Target="https://universe.roboflow.com/visocomputacional/datasetships/dataset/1"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studio.edgeimpulse.com/public/366784/live"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hyperlink" Target="https://studio.edgeimpulse.com/public/366459/live"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76.xml.rels><?xml version="1.0" encoding="UTF-8" standalone="yes"?>
<Relationships xmlns="http://schemas.openxmlformats.org/package/2006/relationships"><Relationship Id="rId3" Type="http://schemas.openxmlformats.org/officeDocument/2006/relationships/hyperlink" Target="https://studio.edgeimpulse.com/public/365781/live"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3" Type="http://schemas.openxmlformats.org/officeDocument/2006/relationships/hyperlink" Target="https://studio.edgeimpulse.com/public/365785/live"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3" Type="http://schemas.openxmlformats.org/officeDocument/2006/relationships/hyperlink" Target="https://studio.edgeimpulse.com/public/365782/live"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79.xml.rels><?xml version="1.0" encoding="UTF-8" standalone="yes"?>
<Relationships xmlns="http://schemas.openxmlformats.org/package/2006/relationships"><Relationship Id="rId3" Type="http://schemas.openxmlformats.org/officeDocument/2006/relationships/hyperlink" Target="https://studio.edgeimpulse.com/public/365455/live"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studio.edgeimpulse.com/public/366538/live" TargetMode="External"/><Relationship Id="rId13" Type="http://schemas.openxmlformats.org/officeDocument/2006/relationships/hyperlink" Target="https://universe.roboflow.com/nicomedia/cow-count/dataset/2" TargetMode="External"/><Relationship Id="rId18" Type="http://schemas.openxmlformats.org/officeDocument/2006/relationships/hyperlink" Target="https://studio.edgeimpulse.com/public/365782/live" TargetMode="External"/><Relationship Id="rId3" Type="http://schemas.openxmlformats.org/officeDocument/2006/relationships/hyperlink" Target="https://studio.edgeimpulse.com/public/366784/live" TargetMode="External"/><Relationship Id="rId21" Type="http://schemas.openxmlformats.org/officeDocument/2006/relationships/hyperlink" Target="https://studio.edgeimpulse.com/public/366546/live" TargetMode="External"/><Relationship Id="rId7" Type="http://schemas.openxmlformats.org/officeDocument/2006/relationships/hyperlink" Target="https://studio.edgeimpulse.com/public/366541/live" TargetMode="External"/><Relationship Id="rId12" Type="http://schemas.openxmlformats.org/officeDocument/2006/relationships/hyperlink" Target="https://studio.edgeimpulse.com/public/366542/live" TargetMode="External"/><Relationship Id="rId17" Type="http://schemas.openxmlformats.org/officeDocument/2006/relationships/hyperlink" Target="https://universe.roboflow.com/visocomputacional/datasetships/dataset/1" TargetMode="External"/><Relationship Id="rId25" Type="http://schemas.openxmlformats.org/officeDocument/2006/relationships/hyperlink" Target="https://studio.edgeimpulse.com/public/366549/live" TargetMode="External"/><Relationship Id="rId2" Type="http://schemas.openxmlformats.org/officeDocument/2006/relationships/notesSlide" Target="../notesSlides/notesSlide86.xml"/><Relationship Id="rId16" Type="http://schemas.openxmlformats.org/officeDocument/2006/relationships/hyperlink" Target="https://studio.edgeimpulse.com/public/366544/live" TargetMode="External"/><Relationship Id="rId20" Type="http://schemas.openxmlformats.org/officeDocument/2006/relationships/hyperlink" Target="https://colab.research.google.com/drive/1XQyzP6u659umOv1854oin7l8AuSjwoVM?usp=sharing" TargetMode="External"/><Relationship Id="rId1" Type="http://schemas.openxmlformats.org/officeDocument/2006/relationships/slideLayout" Target="../slideLayouts/slideLayout2.xml"/><Relationship Id="rId6" Type="http://schemas.openxmlformats.org/officeDocument/2006/relationships/hyperlink" Target="https://studio.edgeimpulse.com/public/366459/live" TargetMode="External"/><Relationship Id="rId11" Type="http://schemas.openxmlformats.org/officeDocument/2006/relationships/hyperlink" Target="https://studio.edgeimpulse.com/public/366543/live" TargetMode="External"/><Relationship Id="rId24" Type="http://schemas.openxmlformats.org/officeDocument/2006/relationships/hyperlink" Target="https://studio.edgeimpulse.com/public/366548/live" TargetMode="External"/><Relationship Id="rId5" Type="http://schemas.openxmlformats.org/officeDocument/2006/relationships/hyperlink" Target="https://studio.edgeimpulse.com/public/366536/live" TargetMode="External"/><Relationship Id="rId15" Type="http://schemas.openxmlformats.org/officeDocument/2006/relationships/hyperlink" Target="https://studio.edgeimpulse.com/public/366545/live" TargetMode="External"/><Relationship Id="rId23" Type="http://schemas.openxmlformats.org/officeDocument/2006/relationships/hyperlink" Target="https://studio.edgeimpulse.com/public/365455/live" TargetMode="External"/><Relationship Id="rId10" Type="http://schemas.openxmlformats.org/officeDocument/2006/relationships/hyperlink" Target="https://studio.edgeimpulse.com/public/365781/live" TargetMode="External"/><Relationship Id="rId19" Type="http://schemas.openxmlformats.org/officeDocument/2006/relationships/hyperlink" Target="https://colab.research.google.com/drive/1qOVa1FPsbolQKbdun2ChcXywgVG4Wwqp?usp=sharing" TargetMode="External"/><Relationship Id="rId4" Type="http://schemas.openxmlformats.org/officeDocument/2006/relationships/hyperlink" Target="https://studio.edgeimpulse.com/public/366452/live" TargetMode="External"/><Relationship Id="rId9" Type="http://schemas.openxmlformats.org/officeDocument/2006/relationships/hyperlink" Target="https://universe.roboflow.com/blanks-dimensions/whitebloodcell-2" TargetMode="External"/><Relationship Id="rId14" Type="http://schemas.openxmlformats.org/officeDocument/2006/relationships/hyperlink" Target="https://studio.edgeimpulse.com/public/365785/live" TargetMode="External"/><Relationship Id="rId22" Type="http://schemas.openxmlformats.org/officeDocument/2006/relationships/hyperlink" Target="https://www.kaggle.com/datasets/akhatova/pcb-defects"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arxiv.org/pdf/2311.07163.pdf"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video" Target="https://www.youtube.com/embed/G5KI8j-wC4A?feature=oembed" TargetMode="External"/><Relationship Id="rId4" Type="http://schemas.openxmlformats.org/officeDocument/2006/relationships/image" Target="../media/image82.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90.xml.rels><?xml version="1.0" encoding="UTF-8" standalone="yes"?>
<Relationships xmlns="http://schemas.openxmlformats.org/package/2006/relationships"><Relationship Id="rId8" Type="http://schemas.openxmlformats.org/officeDocument/2006/relationships/hyperlink" Target="https://docs.edgeimpulse.com/docs/tutorials/end-to-end-tutorials/object-detection/detect-objects-using-fomo" TargetMode="External"/><Relationship Id="rId3" Type="http://schemas.openxmlformats.org/officeDocument/2006/relationships/hyperlink" Target="https://edgeimpulse.com/" TargetMode="External"/><Relationship Id="rId7" Type="http://schemas.openxmlformats.org/officeDocument/2006/relationships/hyperlink" Target="https://docs.edgeimpulse.com/docs/edge-impulse-studio/learning-blocks/object-detection/fomo-object-detection-for-constrained-devices"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hyperlink" Target="https://docs.edgeimpulse.com/experts/image-projects/pcb-defect-detection-with-computer-vision-raspberry-pi#training-with-yolov5" TargetMode="External"/><Relationship Id="rId11" Type="http://schemas.openxmlformats.org/officeDocument/2006/relationships/hyperlink" Target="https://www.edgeimpulse.com/blog/announcing-fomo-faster-objects-more-objects/" TargetMode="External"/><Relationship Id="rId5" Type="http://schemas.openxmlformats.org/officeDocument/2006/relationships/hyperlink" Target="https://kaggle.com/" TargetMode="External"/><Relationship Id="rId10" Type="http://schemas.openxmlformats.org/officeDocument/2006/relationships/hyperlink" Target="https://arxiv.org/pdf/1801.04381.pdf" TargetMode="External"/><Relationship Id="rId4" Type="http://schemas.openxmlformats.org/officeDocument/2006/relationships/hyperlink" Target="https://universe.roboflow.com/" TargetMode="External"/><Relationship Id="rId9" Type="http://schemas.openxmlformats.org/officeDocument/2006/relationships/hyperlink" Target="https://arxiv.org/pdf/2311.07163.pdf"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forms.gle/GcUzx93wjeiM5rLR9"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1091608" y="749730"/>
            <a:ext cx="10290266" cy="269015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pt-BR" sz="5400"/>
              <a:t>TP558 - Tópicos avançados em Machine Learning:</a:t>
            </a:r>
            <a:br>
              <a:rPr lang="pt-BR"/>
            </a:br>
            <a:r>
              <a:rPr lang="pt-BR" b="1" i="1"/>
              <a:t>FOMO – Faster Objects More Objects</a:t>
            </a:r>
            <a:endParaRPr/>
          </a:p>
        </p:txBody>
      </p:sp>
      <p:sp>
        <p:nvSpPr>
          <p:cNvPr id="90" name="Google Shape;90;p13"/>
          <p:cNvSpPr txBox="1"/>
          <p:nvPr/>
        </p:nvSpPr>
        <p:spPr>
          <a:xfrm>
            <a:off x="7915801" y="5780602"/>
            <a:ext cx="4004345"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0" i="0" u="none" strike="noStrike" cap="none">
                <a:solidFill>
                  <a:schemeClr val="dk1"/>
                </a:solidFill>
                <a:latin typeface="Calibri"/>
                <a:ea typeface="Calibri"/>
                <a:cs typeface="Calibri"/>
                <a:sym typeface="Calibri"/>
              </a:rPr>
              <a:t>Hyago Vieira Lemes Barbosa Silva</a:t>
            </a:r>
            <a:endParaRPr/>
          </a:p>
          <a:p>
            <a:pPr marL="0" marR="0" lvl="0" indent="0" algn="l" rtl="0">
              <a:spcBef>
                <a:spcPts val="0"/>
              </a:spcBef>
              <a:spcAft>
                <a:spcPts val="0"/>
              </a:spcAft>
              <a:buNone/>
            </a:pPr>
            <a:r>
              <a:rPr lang="pt-BR" sz="1800">
                <a:solidFill>
                  <a:schemeClr val="dk1"/>
                </a:solidFill>
                <a:latin typeface="Calibri"/>
                <a:ea typeface="Calibri"/>
                <a:cs typeface="Calibri"/>
                <a:sym typeface="Calibri"/>
              </a:rPr>
              <a:t>hyago.silva@mtel.inatel.br</a:t>
            </a:r>
            <a:endParaRPr/>
          </a:p>
        </p:txBody>
      </p:sp>
      <p:pic>
        <p:nvPicPr>
          <p:cNvPr id="91" name="Google Shape;91;p13" descr="Logo"/>
          <p:cNvPicPr preferRelativeResize="0"/>
          <p:nvPr/>
        </p:nvPicPr>
        <p:blipFill rotWithShape="1">
          <a:blip r:embed="rId3">
            <a:alphaModFix/>
          </a:blip>
          <a:srcRect t="28759" b="28871"/>
          <a:stretch/>
        </p:blipFill>
        <p:spPr>
          <a:xfrm>
            <a:off x="393306" y="5780602"/>
            <a:ext cx="2261388" cy="677109"/>
          </a:xfrm>
          <a:prstGeom prst="rect">
            <a:avLst/>
          </a:prstGeom>
          <a:noFill/>
          <a:ln>
            <a:noFill/>
          </a:ln>
        </p:spPr>
      </p:pic>
      <p:pic>
        <p:nvPicPr>
          <p:cNvPr id="92" name="Google Shape;92;p13" descr="Image result for machine learning"/>
          <p:cNvPicPr preferRelativeResize="0"/>
          <p:nvPr/>
        </p:nvPicPr>
        <p:blipFill rotWithShape="1">
          <a:blip r:embed="rId4">
            <a:alphaModFix/>
          </a:blip>
          <a:srcRect l="20193" t="8107" r="14530" b="5794"/>
          <a:stretch/>
        </p:blipFill>
        <p:spPr>
          <a:xfrm>
            <a:off x="4965305" y="3439886"/>
            <a:ext cx="2261389" cy="22370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3"/>
          <p:cNvSpPr txBox="1">
            <a:spLocks noGrp="1"/>
          </p:cNvSpPr>
          <p:nvPr>
            <p:ph type="title"/>
          </p:nvPr>
        </p:nvSpPr>
        <p:spPr>
          <a:xfrm>
            <a:off x="838188" y="489413"/>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Arquitetura e Funcionamento</a:t>
            </a:r>
            <a:endParaRPr dirty="0"/>
          </a:p>
          <a:p>
            <a:pPr marL="0" lvl="0" indent="0" algn="l" rtl="0">
              <a:lnSpc>
                <a:spcPct val="90000"/>
              </a:lnSpc>
              <a:spcBef>
                <a:spcPts val="0"/>
              </a:spcBef>
              <a:spcAft>
                <a:spcPts val="0"/>
              </a:spcAft>
              <a:buClr>
                <a:schemeClr val="dk1"/>
              </a:buClr>
              <a:buSzPts val="4400"/>
              <a:buFont typeface="Calibri"/>
              <a:buNone/>
            </a:pPr>
            <a:endParaRPr dirty="0"/>
          </a:p>
        </p:txBody>
      </p:sp>
      <p:pic>
        <p:nvPicPr>
          <p:cNvPr id="294" name="Google Shape;294;p23"/>
          <p:cNvPicPr preferRelativeResize="0"/>
          <p:nvPr/>
        </p:nvPicPr>
        <p:blipFill>
          <a:blip r:embed="rId3">
            <a:alphaModFix/>
          </a:blip>
          <a:stretch>
            <a:fillRect/>
          </a:stretch>
        </p:blipFill>
        <p:spPr>
          <a:xfrm>
            <a:off x="525911" y="1397063"/>
            <a:ext cx="4057885" cy="4969999"/>
          </a:xfrm>
          <a:prstGeom prst="rect">
            <a:avLst/>
          </a:prstGeom>
          <a:noFill/>
          <a:ln>
            <a:noFill/>
          </a:ln>
        </p:spPr>
      </p:pic>
      <p:sp>
        <p:nvSpPr>
          <p:cNvPr id="295" name="Google Shape;295;p23"/>
          <p:cNvSpPr/>
          <p:nvPr/>
        </p:nvSpPr>
        <p:spPr>
          <a:xfrm>
            <a:off x="525553" y="1397064"/>
            <a:ext cx="421421" cy="393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96" name="Google Shape;296;p23"/>
          <p:cNvPicPr preferRelativeResize="0"/>
          <p:nvPr/>
        </p:nvPicPr>
        <p:blipFill>
          <a:blip r:embed="rId4">
            <a:alphaModFix/>
          </a:blip>
          <a:stretch>
            <a:fillRect/>
          </a:stretch>
        </p:blipFill>
        <p:spPr>
          <a:xfrm rot="5400000">
            <a:off x="5203363" y="3481751"/>
            <a:ext cx="2876597" cy="2893710"/>
          </a:xfrm>
          <a:prstGeom prst="rect">
            <a:avLst/>
          </a:prstGeom>
          <a:noFill/>
          <a:ln>
            <a:noFill/>
          </a:ln>
        </p:spPr>
      </p:pic>
      <p:sp>
        <p:nvSpPr>
          <p:cNvPr id="297" name="Google Shape;297;p23"/>
          <p:cNvSpPr/>
          <p:nvPr/>
        </p:nvSpPr>
        <p:spPr>
          <a:xfrm>
            <a:off x="5212532" y="3490163"/>
            <a:ext cx="121468" cy="132065"/>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298" name="Google Shape;298;p23"/>
          <p:cNvCxnSpPr>
            <a:cxnSpLocks/>
            <a:stCxn id="297" idx="0"/>
          </p:cNvCxnSpPr>
          <p:nvPr/>
        </p:nvCxnSpPr>
        <p:spPr>
          <a:xfrm flipH="1" flipV="1">
            <a:off x="959293" y="1416119"/>
            <a:ext cx="4313973" cy="2074044"/>
          </a:xfrm>
          <a:prstGeom prst="straightConnector1">
            <a:avLst/>
          </a:prstGeom>
          <a:noFill/>
          <a:ln w="28575" cap="flat" cmpd="sng">
            <a:solidFill>
              <a:srgbClr val="FF0000"/>
            </a:solidFill>
            <a:prstDash val="solid"/>
            <a:round/>
            <a:headEnd type="none" w="med" len="med"/>
            <a:tailEnd type="none" w="med" len="med"/>
          </a:ln>
        </p:spPr>
      </p:cxnSp>
      <p:cxnSp>
        <p:nvCxnSpPr>
          <p:cNvPr id="299" name="Google Shape;299;p23"/>
          <p:cNvCxnSpPr>
            <a:cxnSpLocks/>
          </p:cNvCxnSpPr>
          <p:nvPr/>
        </p:nvCxnSpPr>
        <p:spPr>
          <a:xfrm flipH="1" flipV="1">
            <a:off x="525553" y="1790363"/>
            <a:ext cx="4686979" cy="1831710"/>
          </a:xfrm>
          <a:prstGeom prst="straightConnector1">
            <a:avLst/>
          </a:prstGeom>
          <a:noFill/>
          <a:ln w="28575" cap="flat" cmpd="sng">
            <a:solidFill>
              <a:srgbClr val="FF0000"/>
            </a:solidFill>
            <a:prstDash val="solid"/>
            <a:round/>
            <a:headEnd type="none" w="med" len="med"/>
            <a:tailEnd type="none" w="med" len="med"/>
          </a:ln>
        </p:spPr>
      </p:cxnSp>
      <p:sp>
        <p:nvSpPr>
          <p:cNvPr id="300" name="Google Shape;300;p23"/>
          <p:cNvSpPr txBox="1"/>
          <p:nvPr/>
        </p:nvSpPr>
        <p:spPr>
          <a:xfrm>
            <a:off x="5135113" y="1815113"/>
            <a:ext cx="3678000" cy="12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dirty="0">
                <a:solidFill>
                  <a:schemeClr val="dk1"/>
                </a:solidFill>
                <a:latin typeface="Calibri"/>
                <a:ea typeface="Calibri"/>
                <a:cs typeface="Calibri"/>
                <a:sym typeface="Calibri"/>
              </a:rPr>
              <a:t>Kernel para obtenção do </a:t>
            </a:r>
            <a:r>
              <a:rPr lang="pt-BR" sz="2800" dirty="0" err="1">
                <a:solidFill>
                  <a:schemeClr val="dk1"/>
                </a:solidFill>
                <a:latin typeface="Calibri"/>
                <a:ea typeface="Calibri"/>
                <a:cs typeface="Calibri"/>
                <a:sym typeface="Calibri"/>
              </a:rPr>
              <a:t>heat</a:t>
            </a:r>
            <a:r>
              <a:rPr lang="pt-BR" sz="2800" dirty="0">
                <a:solidFill>
                  <a:schemeClr val="dk1"/>
                </a:solidFill>
                <a:latin typeface="Calibri"/>
                <a:ea typeface="Calibri"/>
                <a:cs typeface="Calibri"/>
                <a:sym typeface="Calibri"/>
              </a:rPr>
              <a:t> </a:t>
            </a:r>
            <a:r>
              <a:rPr lang="pt-BR" sz="2800" dirty="0" err="1">
                <a:solidFill>
                  <a:schemeClr val="dk1"/>
                </a:solidFill>
                <a:latin typeface="Calibri"/>
                <a:ea typeface="Calibri"/>
                <a:cs typeface="Calibri"/>
                <a:sym typeface="Calibri"/>
              </a:rPr>
              <a:t>map</a:t>
            </a:r>
            <a:r>
              <a:rPr lang="pt-BR" sz="2800" dirty="0">
                <a:solidFill>
                  <a:schemeClr val="dk1"/>
                </a:solidFill>
                <a:latin typeface="Calibri"/>
                <a:ea typeface="Calibri"/>
                <a:cs typeface="Calibri"/>
                <a:sym typeface="Calibri"/>
              </a:rPr>
              <a:t> ou mapa de recursos. </a:t>
            </a:r>
            <a:endParaRPr sz="2800" dirty="0">
              <a:solidFill>
                <a:schemeClr val="dk1"/>
              </a:solidFill>
              <a:latin typeface="Calibri"/>
              <a:ea typeface="Calibri"/>
              <a:cs typeface="Calibri"/>
              <a:sym typeface="Calibri"/>
            </a:endParaRPr>
          </a:p>
        </p:txBody>
      </p:sp>
      <p:sp>
        <p:nvSpPr>
          <p:cNvPr id="301" name="Google Shape;301;p23"/>
          <p:cNvSpPr/>
          <p:nvPr/>
        </p:nvSpPr>
        <p:spPr>
          <a:xfrm>
            <a:off x="5351866" y="3490163"/>
            <a:ext cx="121468" cy="13191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302" name="Google Shape;302;p23"/>
          <p:cNvCxnSpPr>
            <a:cxnSpLocks/>
            <a:stCxn id="301" idx="0"/>
          </p:cNvCxnSpPr>
          <p:nvPr/>
        </p:nvCxnSpPr>
        <p:spPr>
          <a:xfrm flipH="1" flipV="1">
            <a:off x="1361376" y="1396908"/>
            <a:ext cx="4051224" cy="2093255"/>
          </a:xfrm>
          <a:prstGeom prst="straightConnector1">
            <a:avLst/>
          </a:prstGeom>
          <a:noFill/>
          <a:ln w="28575" cap="flat" cmpd="sng">
            <a:solidFill>
              <a:srgbClr val="FFFF00"/>
            </a:solidFill>
            <a:prstDash val="solid"/>
            <a:round/>
            <a:headEnd type="none" w="med" len="med"/>
            <a:tailEnd type="none" w="med" len="med"/>
          </a:ln>
        </p:spPr>
      </p:cxnSp>
      <p:cxnSp>
        <p:nvCxnSpPr>
          <p:cNvPr id="303" name="Google Shape;303;p23"/>
          <p:cNvCxnSpPr>
            <a:cxnSpLocks/>
            <a:stCxn id="301" idx="2"/>
          </p:cNvCxnSpPr>
          <p:nvPr/>
        </p:nvCxnSpPr>
        <p:spPr>
          <a:xfrm flipH="1" flipV="1">
            <a:off x="959293" y="1780907"/>
            <a:ext cx="4453307" cy="1841166"/>
          </a:xfrm>
          <a:prstGeom prst="straightConnector1">
            <a:avLst/>
          </a:prstGeom>
          <a:noFill/>
          <a:ln w="28575" cap="flat" cmpd="sng">
            <a:solidFill>
              <a:srgbClr val="FFFF00"/>
            </a:solidFill>
            <a:prstDash val="solid"/>
            <a:round/>
            <a:headEnd type="none" w="med" len="med"/>
            <a:tailEnd type="none" w="med" len="med"/>
          </a:ln>
        </p:spPr>
      </p:cxnSp>
      <p:sp>
        <p:nvSpPr>
          <p:cNvPr id="304" name="Google Shape;304;p23"/>
          <p:cNvSpPr/>
          <p:nvPr/>
        </p:nvSpPr>
        <p:spPr>
          <a:xfrm>
            <a:off x="986336" y="1387762"/>
            <a:ext cx="375040" cy="393145"/>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5" name="Google Shape;305;p23"/>
          <p:cNvSpPr txBox="1"/>
          <p:nvPr/>
        </p:nvSpPr>
        <p:spPr>
          <a:xfrm>
            <a:off x="8578213" y="1790363"/>
            <a:ext cx="31014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Cada célula recebe uma pontuação. </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Pessoa;</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Relógio;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Carro;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Cachorro;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Fundo “background”.</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48" name="Google Shape;1048;p11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dk1"/>
              </a:buClr>
              <a:buSzPct val="100000"/>
              <a:buNone/>
            </a:pPr>
            <a:r>
              <a:rPr lang="pt-BR" b="1" dirty="0"/>
              <a:t>Treinamento do modelo (</a:t>
            </a:r>
            <a:r>
              <a:rPr lang="pt-BR" b="1" dirty="0" err="1"/>
              <a:t>train</a:t>
            </a:r>
            <a:r>
              <a:rPr lang="pt-BR" b="1" dirty="0"/>
              <a:t> model):</a:t>
            </a:r>
            <a:endParaRPr dirty="0"/>
          </a:p>
          <a:p>
            <a:pPr marL="228600" lvl="0" indent="-228600" algn="l" rtl="0">
              <a:lnSpc>
                <a:spcPct val="90000"/>
              </a:lnSpc>
              <a:spcBef>
                <a:spcPts val="1000"/>
              </a:spcBef>
              <a:spcAft>
                <a:spcPts val="0"/>
              </a:spcAft>
              <a:buClr>
                <a:schemeClr val="dk1"/>
              </a:buClr>
              <a:buSzPct val="100000"/>
              <a:buChar char="•"/>
            </a:pPr>
            <a:r>
              <a:rPr lang="pt-BR" sz="2000" b="1" i="1" dirty="0" err="1"/>
              <a:t>num_classes_with_background</a:t>
            </a:r>
            <a:r>
              <a:rPr lang="pt-BR" sz="2000" b="1" i="1" dirty="0"/>
              <a:t> = </a:t>
            </a:r>
            <a:r>
              <a:rPr lang="pt-BR" sz="2000" b="1" i="1" dirty="0" err="1"/>
              <a:t>num_classes</a:t>
            </a:r>
            <a:r>
              <a:rPr lang="pt-BR" sz="2000" b="1" i="1" dirty="0"/>
              <a:t> + 1</a:t>
            </a:r>
            <a:endParaRPr dirty="0"/>
          </a:p>
          <a:p>
            <a:pPr marL="0" lvl="0" indent="0" algn="l" rtl="0">
              <a:lnSpc>
                <a:spcPct val="90000"/>
              </a:lnSpc>
              <a:spcBef>
                <a:spcPts val="1000"/>
              </a:spcBef>
              <a:spcAft>
                <a:spcPts val="0"/>
              </a:spcAft>
              <a:buClr>
                <a:schemeClr val="dk1"/>
              </a:buClr>
              <a:buSzPct val="100000"/>
              <a:buNone/>
            </a:pPr>
            <a:r>
              <a:rPr lang="pt-BR" sz="1800" dirty="0"/>
              <a:t>Esta linha adiciona 1 ao número de classes para contabilizar a classe de fundo.</a:t>
            </a:r>
            <a:endParaRPr dirty="0"/>
          </a:p>
          <a:p>
            <a:pPr marL="228600" lvl="0" indent="-228600" algn="l" rtl="0">
              <a:lnSpc>
                <a:spcPct val="90000"/>
              </a:lnSpc>
              <a:spcBef>
                <a:spcPts val="1000"/>
              </a:spcBef>
              <a:spcAft>
                <a:spcPts val="0"/>
              </a:spcAft>
              <a:buClr>
                <a:schemeClr val="dk1"/>
              </a:buClr>
              <a:buSzPct val="100000"/>
              <a:buChar char="•"/>
            </a:pPr>
            <a:r>
              <a:rPr lang="pt-BR" sz="2000" b="1" i="1" dirty="0" err="1"/>
              <a:t>weights</a:t>
            </a:r>
            <a:r>
              <a:rPr lang="pt-BR" sz="2000" b="1" i="1" dirty="0"/>
              <a:t> = </a:t>
            </a:r>
            <a:r>
              <a:rPr lang="pt-BR" sz="2000" b="1" i="1" dirty="0" err="1"/>
              <a:t>get_or_download_pretrained_weights</a:t>
            </a:r>
            <a:r>
              <a:rPr lang="pt-BR" sz="2000" b="1" i="1" dirty="0"/>
              <a:t>(WEIGHTS_PREFIX, </a:t>
            </a:r>
            <a:r>
              <a:rPr lang="pt-BR" sz="2000" b="1" i="1" dirty="0" err="1"/>
              <a:t>input_num_channels</a:t>
            </a:r>
            <a:r>
              <a:rPr lang="pt-BR" sz="2000" b="1" i="1" dirty="0"/>
              <a:t>, alpha, </a:t>
            </a:r>
            <a:r>
              <a:rPr lang="pt-BR" sz="2000" b="1" i="1" dirty="0" err="1"/>
              <a:t>allowed_combinations</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obtém ou baixa os pesos </a:t>
            </a:r>
            <a:r>
              <a:rPr lang="pt-BR" sz="1800" dirty="0" err="1"/>
              <a:t>pré</a:t>
            </a:r>
            <a:r>
              <a:rPr lang="pt-BR" sz="1800" dirty="0"/>
              <a:t>-treinados para o modelo.</a:t>
            </a:r>
            <a:endParaRPr dirty="0"/>
          </a:p>
          <a:p>
            <a:pPr marL="228600" lvl="0" indent="-228600" algn="l" rtl="0">
              <a:lnSpc>
                <a:spcPct val="90000"/>
              </a:lnSpc>
              <a:spcBef>
                <a:spcPts val="1000"/>
              </a:spcBef>
              <a:spcAft>
                <a:spcPts val="0"/>
              </a:spcAft>
              <a:buClr>
                <a:schemeClr val="dk1"/>
              </a:buClr>
              <a:buSzPct val="100000"/>
              <a:buChar char="•"/>
            </a:pPr>
            <a:r>
              <a:rPr lang="pt-BR" sz="2000" b="1" i="1" dirty="0"/>
              <a:t>model = </a:t>
            </a:r>
            <a:r>
              <a:rPr lang="pt-BR" sz="2000" b="1" i="1" dirty="0" err="1"/>
              <a:t>build_model</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input_shape</a:t>
            </a:r>
            <a:r>
              <a:rPr lang="pt-BR" sz="2000" b="1" i="1" dirty="0"/>
              <a:t>=</a:t>
            </a:r>
            <a:r>
              <a:rPr lang="pt-BR" sz="2000" b="1" i="1" dirty="0" err="1"/>
              <a:t>input_shape</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weights</a:t>
            </a:r>
            <a:r>
              <a:rPr lang="pt-BR" sz="2000" b="1" i="1" dirty="0"/>
              <a:t>=</a:t>
            </a:r>
            <a:r>
              <a:rPr lang="pt-BR" sz="2000" b="1" i="1" dirty="0" err="1"/>
              <a:t>weights</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alpha=alpha,</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num_classes</a:t>
            </a:r>
            <a:r>
              <a:rPr lang="pt-BR" sz="2000" b="1" i="1" dirty="0"/>
              <a:t>=</a:t>
            </a:r>
            <a:r>
              <a:rPr lang="pt-BR" sz="2000" b="1" i="1" dirty="0" err="1"/>
              <a:t>num_classes_with_background</a:t>
            </a:r>
            <a:endParaRPr sz="2000" b="1" i="1" dirty="0"/>
          </a:p>
          <a:p>
            <a:pPr marL="0" lvl="0" indent="0" algn="l" rtl="0">
              <a:lnSpc>
                <a:spcPct val="90000"/>
              </a:lnSpc>
              <a:spcBef>
                <a:spcPts val="1000"/>
              </a:spcBef>
              <a:spcAft>
                <a:spcPts val="0"/>
              </a:spcAft>
              <a:buClr>
                <a:schemeClr val="dk1"/>
              </a:buClr>
              <a:buSzPct val="100000"/>
              <a:buNone/>
            </a:pP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constrói o modelo usando a função </a:t>
            </a:r>
            <a:r>
              <a:rPr lang="pt-BR" sz="1800" dirty="0" err="1"/>
              <a:t>build_model</a:t>
            </a:r>
            <a:r>
              <a:rPr lang="pt-BR" sz="1800" dirty="0"/>
              <a:t>.</a:t>
            </a:r>
            <a:endParaRPr sz="1800" dirty="0"/>
          </a:p>
          <a:p>
            <a:pPr marL="228600" lvl="0" indent="-228600" algn="l" rtl="0">
              <a:lnSpc>
                <a:spcPct val="90000"/>
              </a:lnSpc>
              <a:spcBef>
                <a:spcPts val="1000"/>
              </a:spcBef>
              <a:spcAft>
                <a:spcPts val="0"/>
              </a:spcAft>
              <a:buClr>
                <a:schemeClr val="dk1"/>
              </a:buClr>
              <a:buSzPct val="100000"/>
              <a:buChar char="•"/>
            </a:pPr>
            <a:r>
              <a:rPr lang="pt-BR" sz="2000" b="1" i="1" dirty="0" err="1"/>
              <a:t>weighted_xent</a:t>
            </a:r>
            <a:r>
              <a:rPr lang="pt-BR" sz="2000" b="1" i="1" dirty="0"/>
              <a:t> = </a:t>
            </a:r>
            <a:r>
              <a:rPr lang="pt-BR" sz="2000" b="1" i="1" dirty="0" err="1"/>
              <a:t>models.construct_weighted_xent_fn</a:t>
            </a:r>
            <a:r>
              <a:rPr lang="pt-BR" sz="2000" b="1" i="1" dirty="0"/>
              <a:t>(</a:t>
            </a:r>
            <a:r>
              <a:rPr lang="pt-BR" sz="2000" b="1" i="1" dirty="0" err="1"/>
              <a:t>model.output.shape</a:t>
            </a:r>
            <a:r>
              <a:rPr lang="pt-BR" sz="2000" b="1" i="1" dirty="0"/>
              <a:t>, </a:t>
            </a:r>
            <a:r>
              <a:rPr lang="pt-BR" sz="2000" b="1" i="1" dirty="0" err="1"/>
              <a:t>object_weight</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constrói uma função de perda de entropia cruzada ponderada específica para o tamanho deste modelo.</a:t>
            </a:r>
            <a:endParaRPr sz="1800" dirty="0"/>
          </a:p>
          <a:p>
            <a:pPr marL="228600" lvl="0" indent="-140017" algn="l" rtl="0">
              <a:lnSpc>
                <a:spcPct val="90000"/>
              </a:lnSpc>
              <a:spcBef>
                <a:spcPts val="1000"/>
              </a:spcBef>
              <a:spcAft>
                <a:spcPts val="0"/>
              </a:spcAft>
              <a:buClr>
                <a:schemeClr val="dk1"/>
              </a:buClr>
              <a:buSzPct val="100000"/>
              <a:buNone/>
            </a:pPr>
            <a:endParaRPr sz="1800" dirty="0"/>
          </a:p>
          <a:p>
            <a:pPr marL="228600" lvl="0" indent="-140017" algn="l" rtl="0">
              <a:lnSpc>
                <a:spcPct val="90000"/>
              </a:lnSpc>
              <a:spcBef>
                <a:spcPts val="1000"/>
              </a:spcBef>
              <a:spcAft>
                <a:spcPts val="0"/>
              </a:spcAft>
              <a:buClr>
                <a:schemeClr val="dk1"/>
              </a:buClr>
              <a:buSzPct val="100000"/>
              <a:buNone/>
            </a:pPr>
            <a:endParaRPr sz="1800" dirty="0"/>
          </a:p>
          <a:p>
            <a:pPr marL="0" lvl="0" indent="0" algn="l" rtl="0">
              <a:lnSpc>
                <a:spcPct val="90000"/>
              </a:lnSpc>
              <a:spcBef>
                <a:spcPts val="1000"/>
              </a:spcBef>
              <a:spcAft>
                <a:spcPts val="0"/>
              </a:spcAft>
              <a:buClr>
                <a:schemeClr val="dk1"/>
              </a:buClr>
              <a:buSzPct val="100000"/>
              <a:buNone/>
            </a:pPr>
            <a:endParaRPr sz="2000" dirty="0"/>
          </a:p>
        </p:txBody>
      </p:sp>
      <p:sp>
        <p:nvSpPr>
          <p:cNvPr id="1049" name="Google Shape;1049;p111"/>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50" name="Google Shape;1050;p111"/>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57" name="Google Shape;1057;p11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dirty="0"/>
              <a:t>Treinamento do modelo (</a:t>
            </a:r>
            <a:r>
              <a:rPr lang="pt-BR" b="1" dirty="0" err="1"/>
              <a:t>train</a:t>
            </a:r>
            <a:r>
              <a:rPr lang="pt-BR" b="1" dirty="0"/>
              <a:t> model):</a:t>
            </a:r>
            <a:endParaRPr dirty="0"/>
          </a:p>
          <a:p>
            <a:pPr marL="228600" lvl="0" indent="-228600" algn="l" rtl="0">
              <a:lnSpc>
                <a:spcPct val="90000"/>
              </a:lnSpc>
              <a:spcBef>
                <a:spcPts val="1000"/>
              </a:spcBef>
              <a:spcAft>
                <a:spcPts val="0"/>
              </a:spcAft>
              <a:buClr>
                <a:schemeClr val="dk1"/>
              </a:buClr>
              <a:buSzPts val="1600"/>
              <a:buChar char="•"/>
            </a:pPr>
            <a:r>
              <a:rPr lang="pt-BR" sz="1600" b="1" i="1" dirty="0" err="1"/>
              <a:t>def</a:t>
            </a:r>
            <a:r>
              <a:rPr lang="pt-BR" sz="1600" b="1" i="1" dirty="0"/>
              <a:t> </a:t>
            </a:r>
            <a:r>
              <a:rPr lang="pt-BR" sz="1600" b="1" i="1" dirty="0" err="1"/>
              <a:t>as_segmentation</a:t>
            </a:r>
            <a:r>
              <a:rPr lang="pt-BR" sz="1600" b="1" i="1" dirty="0"/>
              <a:t>(</a:t>
            </a:r>
            <a:r>
              <a:rPr lang="pt-BR" sz="1600" b="1" i="1" dirty="0" err="1"/>
              <a:t>ds</a:t>
            </a:r>
            <a:r>
              <a:rPr lang="pt-BR" sz="1600" b="1" i="1" dirty="0"/>
              <a:t>, </a:t>
            </a:r>
            <a:r>
              <a:rPr lang="pt-BR" sz="1600" b="1" i="1" dirty="0" err="1"/>
              <a:t>shuffle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ds.map</a:t>
            </a:r>
            <a:r>
              <a:rPr lang="pt-BR" sz="1600" b="1" i="1" dirty="0"/>
              <a:t>(</a:t>
            </a:r>
            <a:r>
              <a:rPr lang="pt-BR" sz="1600" b="1" i="1" dirty="0" err="1"/>
              <a:t>dataset.bbox_to_segmentation</a:t>
            </a:r>
            <a:r>
              <a:rPr lang="pt-BR" sz="1600" b="1" i="1" dirty="0"/>
              <a:t>(</a:t>
            </a:r>
            <a:r>
              <a:rPr lang="pt-BR" sz="1600" b="1" i="1" dirty="0" err="1"/>
              <a:t>output_width_height</a:t>
            </a:r>
            <a:r>
              <a:rPr lang="pt-BR" sz="1600" b="1" i="1" dirty="0"/>
              <a:t>, </a:t>
            </a:r>
            <a:r>
              <a:rPr lang="pt-BR" sz="1600" b="1" i="1" dirty="0" err="1"/>
              <a:t>num_classes_with_background</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if</a:t>
            </a:r>
            <a:r>
              <a:rPr lang="pt-BR" sz="1600" b="1" i="1" dirty="0"/>
              <a:t> </a:t>
            </a:r>
            <a:r>
              <a:rPr lang="pt-BR" sz="1600" b="1" i="1" dirty="0" err="1"/>
              <a:t>not</a:t>
            </a:r>
            <a:r>
              <a:rPr lang="pt-BR" sz="1600" b="1" i="1" dirty="0"/>
              <a:t> </a:t>
            </a:r>
            <a:r>
              <a:rPr lang="pt-BR" sz="1600" b="1" i="1" dirty="0" err="1"/>
              <a:t>ensure_determinism</a:t>
            </a:r>
            <a:r>
              <a:rPr lang="pt-BR" sz="1600" b="1" i="1" dirty="0"/>
              <a:t> </a:t>
            </a:r>
            <a:r>
              <a:rPr lang="pt-BR" sz="1600" b="1" i="1" dirty="0" err="1"/>
              <a:t>and</a:t>
            </a:r>
            <a:r>
              <a:rPr lang="pt-BR" sz="1600" b="1" i="1" dirty="0"/>
              <a:t> </a:t>
            </a:r>
            <a:r>
              <a:rPr lang="pt-BR" sz="1600" b="1" i="1" dirty="0" err="1"/>
              <a:t>shuffle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ds.shuffle</a:t>
            </a:r>
            <a:r>
              <a:rPr lang="pt-BR" sz="1600" b="1" i="1" dirty="0"/>
              <a:t>(</a:t>
            </a:r>
            <a:r>
              <a:rPr lang="pt-BR" sz="1600" b="1" i="1" dirty="0" err="1"/>
              <a:t>buffer_size</a:t>
            </a:r>
            <a:r>
              <a:rPr lang="pt-BR" sz="1600" b="1" i="1" dirty="0"/>
              <a:t>=</a:t>
            </a:r>
            <a:r>
              <a:rPr lang="pt-BR" sz="1600" b="1" i="1" dirty="0" err="1"/>
              <a:t>batch_size</a:t>
            </a:r>
            <a:r>
              <a:rPr lang="pt-BR" sz="1600" b="1" i="1" dirty="0"/>
              <a:t>*4)</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ds.batch</a:t>
            </a:r>
            <a:r>
              <a:rPr lang="pt-BR" sz="1600" b="1" i="1" dirty="0"/>
              <a:t>(</a:t>
            </a:r>
            <a:r>
              <a:rPr lang="pt-BR" sz="1600" b="1" i="1" dirty="0" err="1"/>
              <a:t>batch_size</a:t>
            </a:r>
            <a:r>
              <a:rPr lang="pt-BR" sz="1600" b="1" i="1" dirty="0"/>
              <a:t>, </a:t>
            </a:r>
            <a:r>
              <a:rPr lang="pt-BR" sz="1600" b="1" i="1" dirty="0" err="1"/>
              <a:t>drop_remainder</a:t>
            </a:r>
            <a:r>
              <a:rPr lang="pt-BR" sz="1600" b="1" i="1" dirty="0"/>
              <a:t>=False).</a:t>
            </a:r>
            <a:r>
              <a:rPr lang="pt-BR" sz="1600" b="1" i="1" dirty="0" err="1"/>
              <a:t>prefetch</a:t>
            </a:r>
            <a:r>
              <a:rPr lang="pt-BR" sz="1600" b="1" i="1" dirty="0"/>
              <a:t>(</a:t>
            </a:r>
            <a:r>
              <a:rPr lang="pt-BR" sz="1600" b="1" i="1" dirty="0" err="1"/>
              <a:t>prefetch_policy</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return</a:t>
            </a:r>
            <a:r>
              <a:rPr lang="pt-BR" sz="1600" b="1" i="1" dirty="0"/>
              <a:t> </a:t>
            </a:r>
            <a:r>
              <a:rPr lang="pt-BR" sz="1600" b="1" i="1" dirty="0" err="1"/>
              <a:t>ds</a:t>
            </a:r>
            <a:endParaRPr dirty="0"/>
          </a:p>
          <a:p>
            <a:pPr marL="0" lvl="0" indent="0" algn="l" rtl="0">
              <a:lnSpc>
                <a:spcPct val="90000"/>
              </a:lnSpc>
              <a:spcBef>
                <a:spcPts val="1000"/>
              </a:spcBef>
              <a:spcAft>
                <a:spcPts val="0"/>
              </a:spcAft>
              <a:buClr>
                <a:schemeClr val="dk1"/>
              </a:buClr>
              <a:buSzPts val="1800"/>
              <a:buNone/>
            </a:pPr>
            <a:r>
              <a:rPr lang="pt-BR" sz="1800" dirty="0"/>
              <a:t>Esta função interna transforma rótulos de caixas delimitadoras em mapas de segmentação.</a:t>
            </a:r>
            <a:endParaRPr dirty="0"/>
          </a:p>
          <a:p>
            <a:pPr marL="228600" lvl="0" indent="-228600" algn="l" rtl="0">
              <a:lnSpc>
                <a:spcPct val="90000"/>
              </a:lnSpc>
              <a:spcBef>
                <a:spcPts val="1000"/>
              </a:spcBef>
              <a:spcAft>
                <a:spcPts val="0"/>
              </a:spcAft>
              <a:buClr>
                <a:schemeClr val="dk1"/>
              </a:buClr>
              <a:buSzPts val="1600"/>
              <a:buChar char="•"/>
            </a:pPr>
            <a:r>
              <a:rPr lang="pt-BR" sz="1600" b="1" i="1" dirty="0" err="1"/>
              <a:t>train_segmentation_dataset</a:t>
            </a:r>
            <a:r>
              <a:rPr lang="pt-BR" sz="1600" b="1" i="1" dirty="0"/>
              <a:t> = </a:t>
            </a:r>
            <a:r>
              <a:rPr lang="pt-BR" sz="1600" b="1" i="1" dirty="0" err="1"/>
              <a:t>as_segmentation</a:t>
            </a:r>
            <a:r>
              <a:rPr lang="pt-BR" sz="1600" b="1" i="1" dirty="0"/>
              <a:t>(</a:t>
            </a:r>
            <a:r>
              <a:rPr lang="pt-BR" sz="1600" b="1" i="1" dirty="0" err="1"/>
              <a:t>train_dataset</a:t>
            </a:r>
            <a:r>
              <a:rPr lang="pt-BR" sz="1600" b="1" i="1" dirty="0"/>
              <a:t>, </a:t>
            </a:r>
            <a:r>
              <a:rPr lang="pt-BR" sz="1600" b="1" i="1" dirty="0" err="1"/>
              <a:t>True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validation_segmentation_dataset</a:t>
            </a:r>
            <a:r>
              <a:rPr lang="pt-BR" sz="1600" b="1" i="1" dirty="0"/>
              <a:t> = </a:t>
            </a:r>
            <a:r>
              <a:rPr lang="pt-BR" sz="1600" b="1" i="1" dirty="0" err="1"/>
              <a:t>as_segmentation</a:t>
            </a:r>
            <a:r>
              <a:rPr lang="pt-BR" sz="1600" b="1" i="1" dirty="0"/>
              <a:t>(</a:t>
            </a:r>
            <a:r>
              <a:rPr lang="pt-BR" sz="1600" b="1" i="1" dirty="0" err="1"/>
              <a:t>validation_dataset</a:t>
            </a:r>
            <a:r>
              <a:rPr lang="pt-BR" sz="1600" b="1" i="1" dirty="0"/>
              <a:t>, False)</a:t>
            </a:r>
            <a:endParaRPr dirty="0"/>
          </a:p>
          <a:p>
            <a:pPr marL="0" lvl="0" indent="0" algn="l" rtl="0">
              <a:lnSpc>
                <a:spcPct val="90000"/>
              </a:lnSpc>
              <a:spcBef>
                <a:spcPts val="1000"/>
              </a:spcBef>
              <a:spcAft>
                <a:spcPts val="0"/>
              </a:spcAft>
              <a:buClr>
                <a:schemeClr val="dk1"/>
              </a:buClr>
              <a:buSzPts val="1800"/>
              <a:buNone/>
            </a:pPr>
            <a:r>
              <a:rPr lang="pt-BR" sz="1800" dirty="0"/>
              <a:t>Estas linhas aplicam a função </a:t>
            </a:r>
            <a:r>
              <a:rPr lang="pt-BR" sz="1800" dirty="0" err="1"/>
              <a:t>as_segmentation</a:t>
            </a:r>
            <a:r>
              <a:rPr lang="pt-BR" sz="1800" dirty="0"/>
              <a:t> aos conjuntos de dados de treinamento e validação.</a:t>
            </a:r>
            <a:endParaRPr sz="1800" dirty="0"/>
          </a:p>
          <a:p>
            <a:pPr marL="228600" lvl="0" indent="-114300" algn="l" rtl="0">
              <a:lnSpc>
                <a:spcPct val="90000"/>
              </a:lnSpc>
              <a:spcBef>
                <a:spcPts val="1000"/>
              </a:spcBef>
              <a:spcAft>
                <a:spcPts val="0"/>
              </a:spcAft>
              <a:buClr>
                <a:schemeClr val="dk1"/>
              </a:buClr>
              <a:buSzPts val="1800"/>
              <a:buNone/>
            </a:pPr>
            <a:endParaRPr sz="1800" dirty="0"/>
          </a:p>
          <a:p>
            <a:pPr marL="228600" lvl="0" indent="-11430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2000"/>
              <a:buNone/>
            </a:pPr>
            <a:endParaRPr sz="2000" dirty="0"/>
          </a:p>
        </p:txBody>
      </p:sp>
      <p:sp>
        <p:nvSpPr>
          <p:cNvPr id="1058" name="Google Shape;1058;p112"/>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59" name="Google Shape;1059;p112"/>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66" name="Google Shape;1066;p11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228600" lvl="0" indent="-228600" algn="l" rtl="0">
              <a:lnSpc>
                <a:spcPct val="90000"/>
              </a:lnSpc>
              <a:spcBef>
                <a:spcPts val="1000"/>
              </a:spcBef>
              <a:spcAft>
                <a:spcPts val="0"/>
              </a:spcAft>
              <a:buClr>
                <a:schemeClr val="dk1"/>
              </a:buClr>
              <a:buSzPct val="100000"/>
              <a:buChar char="•"/>
            </a:pPr>
            <a:r>
              <a:rPr lang="pt-BR" sz="1800" b="1" i="1"/>
              <a:t>util.set_classifier_biases_from_dataset(model, train_segmentation_dataset)</a:t>
            </a:r>
            <a:endParaRPr/>
          </a:p>
          <a:p>
            <a:pPr marL="0" lvl="0" indent="0" algn="l" rtl="0">
              <a:lnSpc>
                <a:spcPct val="90000"/>
              </a:lnSpc>
              <a:spcBef>
                <a:spcPts val="1000"/>
              </a:spcBef>
              <a:spcAft>
                <a:spcPts val="0"/>
              </a:spcAft>
              <a:buClr>
                <a:schemeClr val="dk1"/>
              </a:buClr>
              <a:buSzPct val="100000"/>
              <a:buNone/>
            </a:pPr>
            <a:r>
              <a:rPr lang="pt-BR" sz="1600"/>
              <a:t>Esta linha inicializa os vieses do classificador final com base na distribuição de classes no conjunto de dados de treinamento. Isso pode ajudar a melhorar o desempenho se houver um desequilíbrio de classe.</a:t>
            </a:r>
            <a:endParaRPr/>
          </a:p>
          <a:p>
            <a:pPr marL="228600" lvl="0" indent="-228600" algn="l" rtl="0">
              <a:lnSpc>
                <a:spcPct val="90000"/>
              </a:lnSpc>
              <a:spcBef>
                <a:spcPts val="1000"/>
              </a:spcBef>
              <a:spcAft>
                <a:spcPts val="0"/>
              </a:spcAft>
              <a:buClr>
                <a:schemeClr val="dk1"/>
              </a:buClr>
              <a:buSzPct val="100000"/>
              <a:buChar char="•"/>
            </a:pPr>
            <a:r>
              <a:rPr lang="pt-BR" sz="1800" b="1" i="1"/>
              <a:t>if not use_velo:</a:t>
            </a:r>
            <a:endParaRPr/>
          </a:p>
          <a:p>
            <a:pPr marL="0" lvl="0" indent="0" algn="l" rtl="0">
              <a:lnSpc>
                <a:spcPct val="90000"/>
              </a:lnSpc>
              <a:spcBef>
                <a:spcPts val="1000"/>
              </a:spcBef>
              <a:spcAft>
                <a:spcPts val="0"/>
              </a:spcAft>
              <a:buClr>
                <a:schemeClr val="dk1"/>
              </a:buClr>
              <a:buSzPct val="100000"/>
              <a:buNone/>
            </a:pPr>
            <a:r>
              <a:rPr lang="pt-BR" sz="1800" b="1" i="1"/>
              <a:t>   	 model.compile(loss=weighted_xent, optimizer=Adam(learning_rate=learning_rate))</a:t>
            </a:r>
            <a:endParaRPr/>
          </a:p>
          <a:p>
            <a:pPr marL="0" lvl="0" indent="0" algn="l" rtl="0">
              <a:lnSpc>
                <a:spcPct val="90000"/>
              </a:lnSpc>
              <a:spcBef>
                <a:spcPts val="1000"/>
              </a:spcBef>
              <a:spcAft>
                <a:spcPts val="0"/>
              </a:spcAft>
              <a:buClr>
                <a:schemeClr val="dk1"/>
              </a:buClr>
              <a:buSzPct val="100000"/>
              <a:buNone/>
            </a:pPr>
            <a:r>
              <a:rPr lang="pt-BR" sz="1600"/>
              <a:t>Se não estiver usando VeLo (um otimizador de aprendizado), o modelo é compilado com a função de perda weighted_xent e o otimizador Adam com a taxa de aprendizado especificada.</a:t>
            </a:r>
            <a:endParaRPr/>
          </a:p>
          <a:p>
            <a:pPr marL="228600" lvl="0" indent="-228600" algn="l" rtl="0">
              <a:lnSpc>
                <a:spcPct val="90000"/>
              </a:lnSpc>
              <a:spcBef>
                <a:spcPts val="1000"/>
              </a:spcBef>
              <a:spcAft>
                <a:spcPts val="0"/>
              </a:spcAft>
              <a:buClr>
                <a:schemeClr val="dk1"/>
              </a:buClr>
              <a:buSzPct val="100000"/>
              <a:buChar char="•"/>
            </a:pPr>
            <a:r>
              <a:rPr lang="pt-BR" sz="1800" b="1" i="1"/>
              <a:t>callbacks = callbacks if callbacks else []</a:t>
            </a:r>
            <a:endParaRPr/>
          </a:p>
          <a:p>
            <a:pPr marL="0" lvl="0" indent="0" algn="l" rtl="0">
              <a:lnSpc>
                <a:spcPct val="90000"/>
              </a:lnSpc>
              <a:spcBef>
                <a:spcPts val="1000"/>
              </a:spcBef>
              <a:spcAft>
                <a:spcPts val="0"/>
              </a:spcAft>
              <a:buClr>
                <a:schemeClr val="dk1"/>
              </a:buClr>
              <a:buSzPct val="100000"/>
              <a:buNone/>
            </a:pPr>
            <a:r>
              <a:rPr lang="pt-BR" sz="1800" b="1" i="1"/>
              <a:t>    callbacks.append(metrics.CentroidScoring(validation_dataset_for_callback, output_width_height,     num_classes_with_background))</a:t>
            </a:r>
            <a:endParaRPr/>
          </a:p>
          <a:p>
            <a:pPr marL="0" lvl="0" indent="0" algn="l" rtl="0">
              <a:lnSpc>
                <a:spcPct val="90000"/>
              </a:lnSpc>
              <a:spcBef>
                <a:spcPts val="1000"/>
              </a:spcBef>
              <a:spcAft>
                <a:spcPts val="0"/>
              </a:spcAft>
              <a:buClr>
                <a:schemeClr val="dk1"/>
              </a:buClr>
              <a:buSzPct val="100000"/>
              <a:buNone/>
            </a:pPr>
            <a:r>
              <a:rPr lang="pt-BR" sz="1800" b="1" i="1"/>
              <a:t>   callbacks.append(metrics.PrintPercentageTrained(num_epochs))</a:t>
            </a:r>
            <a:endParaRPr/>
          </a:p>
          <a:p>
            <a:pPr marL="0" lvl="0" indent="0" algn="l" rtl="0">
              <a:lnSpc>
                <a:spcPct val="90000"/>
              </a:lnSpc>
              <a:spcBef>
                <a:spcPts val="1000"/>
              </a:spcBef>
              <a:spcAft>
                <a:spcPts val="0"/>
              </a:spcAft>
              <a:buClr>
                <a:schemeClr val="dk1"/>
              </a:buClr>
              <a:buSzPct val="100000"/>
              <a:buNone/>
            </a:pPr>
            <a:r>
              <a:rPr lang="pt-BR" sz="1600"/>
              <a:t>Aqui, uma lista de callbacks é criada. Os callbacks são funções que podem ser aplicadas em certos estágios do processo de treinamento. Neste caso, dois callbacks são adicionados: CentroidScoring, que avalia o modelo no final de cada época usando a métrica de pontuação do centróide, e PrintPercentageTrained, que imprime a porcentagem do treinamento concluído após cada época.</a:t>
            </a:r>
            <a:endParaRPr sz="1600"/>
          </a:p>
          <a:p>
            <a:pPr marL="228600" lvl="0" indent="-122872" algn="l" rtl="0">
              <a:lnSpc>
                <a:spcPct val="90000"/>
              </a:lnSpc>
              <a:spcBef>
                <a:spcPts val="1000"/>
              </a:spcBef>
              <a:spcAft>
                <a:spcPts val="0"/>
              </a:spcAft>
              <a:buClr>
                <a:schemeClr val="dk1"/>
              </a:buClr>
              <a:buSzPct val="100000"/>
              <a:buNone/>
            </a:pPr>
            <a:endParaRPr sz="1800" b="1" i="1"/>
          </a:p>
          <a:p>
            <a:pPr marL="228600" lvl="0" indent="-122872" algn="l" rtl="0">
              <a:lnSpc>
                <a:spcPct val="90000"/>
              </a:lnSpc>
              <a:spcBef>
                <a:spcPts val="1000"/>
              </a:spcBef>
              <a:spcAft>
                <a:spcPts val="0"/>
              </a:spcAft>
              <a:buClr>
                <a:schemeClr val="dk1"/>
              </a:buClr>
              <a:buSzPct val="100000"/>
              <a:buNone/>
            </a:pPr>
            <a:endParaRPr sz="1800" b="1" i="1"/>
          </a:p>
          <a:p>
            <a:pPr marL="228600" lvl="0" indent="-64135" algn="l" rtl="0">
              <a:lnSpc>
                <a:spcPct val="90000"/>
              </a:lnSpc>
              <a:spcBef>
                <a:spcPts val="1000"/>
              </a:spcBef>
              <a:spcAft>
                <a:spcPts val="0"/>
              </a:spcAft>
              <a:buClr>
                <a:schemeClr val="dk1"/>
              </a:buClr>
              <a:buSzPct val="100000"/>
              <a:buNone/>
            </a:pPr>
            <a:endParaRPr b="1"/>
          </a:p>
          <a:p>
            <a:pPr marL="228600" lvl="0" indent="-122872" algn="l" rtl="0">
              <a:lnSpc>
                <a:spcPct val="90000"/>
              </a:lnSpc>
              <a:spcBef>
                <a:spcPts val="1000"/>
              </a:spcBef>
              <a:spcAft>
                <a:spcPts val="0"/>
              </a:spcAft>
              <a:buClr>
                <a:schemeClr val="dk1"/>
              </a:buClr>
              <a:buSzPct val="100000"/>
              <a:buNone/>
            </a:pPr>
            <a:endParaRPr sz="1800"/>
          </a:p>
          <a:p>
            <a:pPr marL="228600" lvl="0" indent="-122872"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67" name="Google Shape;1067;p113"/>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68" name="Google Shape;1068;p113"/>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75" name="Google Shape;1075;p11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228600" lvl="0" indent="-228600" algn="l" rtl="0">
              <a:lnSpc>
                <a:spcPct val="90000"/>
              </a:lnSpc>
              <a:spcBef>
                <a:spcPts val="1000"/>
              </a:spcBef>
              <a:spcAft>
                <a:spcPts val="0"/>
              </a:spcAft>
              <a:buClr>
                <a:schemeClr val="dk1"/>
              </a:buClr>
              <a:buSzPct val="100000"/>
              <a:buChar char="•"/>
            </a:pPr>
            <a:r>
              <a:rPr lang="pt-BR" sz="2300" b="1" i="1"/>
              <a:t>callbacks.append(</a:t>
            </a:r>
            <a:endParaRPr/>
          </a:p>
          <a:p>
            <a:pPr marL="457200" lvl="1" indent="0" algn="l" rtl="0">
              <a:lnSpc>
                <a:spcPct val="90000"/>
              </a:lnSpc>
              <a:spcBef>
                <a:spcPts val="500"/>
              </a:spcBef>
              <a:spcAft>
                <a:spcPts val="0"/>
              </a:spcAft>
              <a:buClr>
                <a:schemeClr val="dk1"/>
              </a:buClr>
              <a:buSzPct val="100000"/>
              <a:buNone/>
            </a:pPr>
            <a:r>
              <a:rPr lang="pt-BR" sz="2300" b="1" i="1"/>
              <a:t>    tf.keras.callbacks.ModelCheckpoint(best_model_path,</a:t>
            </a:r>
            <a:endParaRPr/>
          </a:p>
          <a:p>
            <a:pPr marL="457200" lvl="1" indent="0" algn="l" rtl="0">
              <a:lnSpc>
                <a:spcPct val="90000"/>
              </a:lnSpc>
              <a:spcBef>
                <a:spcPts val="500"/>
              </a:spcBef>
              <a:spcAft>
                <a:spcPts val="0"/>
              </a:spcAft>
              <a:buClr>
                <a:schemeClr val="dk1"/>
              </a:buClr>
              <a:buSzPct val="100000"/>
              <a:buNone/>
            </a:pPr>
            <a:r>
              <a:rPr lang="pt-BR" sz="2300" b="1" i="1"/>
              <a:t>        monitor='val_f1', save_best_only=True, mode='max',</a:t>
            </a:r>
            <a:endParaRPr/>
          </a:p>
          <a:p>
            <a:pPr marL="457200" lvl="1" indent="0" algn="l" rtl="0">
              <a:lnSpc>
                <a:spcPct val="90000"/>
              </a:lnSpc>
              <a:spcBef>
                <a:spcPts val="500"/>
              </a:spcBef>
              <a:spcAft>
                <a:spcPts val="0"/>
              </a:spcAft>
              <a:buClr>
                <a:schemeClr val="dk1"/>
              </a:buClr>
              <a:buSzPct val="100000"/>
              <a:buNone/>
            </a:pPr>
            <a:r>
              <a:rPr lang="pt-BR" sz="2300" b="1" i="1"/>
              <a:t>        save_weights_only=True, verbose=0))</a:t>
            </a:r>
            <a:endParaRPr/>
          </a:p>
          <a:p>
            <a:pPr marL="0" lvl="0" indent="0" algn="l" rtl="0">
              <a:lnSpc>
                <a:spcPct val="90000"/>
              </a:lnSpc>
              <a:spcBef>
                <a:spcPts val="1000"/>
              </a:spcBef>
              <a:spcAft>
                <a:spcPts val="0"/>
              </a:spcAft>
              <a:buClr>
                <a:schemeClr val="dk1"/>
              </a:buClr>
              <a:buSzPct val="100000"/>
              <a:buNone/>
            </a:pPr>
            <a:r>
              <a:rPr lang="pt-BR" sz="2100"/>
              <a:t>Este é outro callback que salva o modelo com o melhor valor F1 no caminho especificado.</a:t>
            </a:r>
            <a:endParaRPr/>
          </a:p>
          <a:p>
            <a:pPr marL="228600" lvl="0" indent="-228600" algn="l" rtl="0">
              <a:lnSpc>
                <a:spcPct val="90000"/>
              </a:lnSpc>
              <a:spcBef>
                <a:spcPts val="600"/>
              </a:spcBef>
              <a:spcAft>
                <a:spcPts val="0"/>
              </a:spcAft>
              <a:buClr>
                <a:schemeClr val="dk1"/>
              </a:buClr>
              <a:buSzPct val="100000"/>
              <a:buChar char="•"/>
            </a:pPr>
            <a:r>
              <a:rPr lang="pt-BR" sz="1800" b="1" i="1"/>
              <a:t>if use_velo:</a:t>
            </a:r>
            <a:endParaRPr/>
          </a:p>
          <a:p>
            <a:pPr marL="0" lvl="0" indent="0" algn="l" rtl="0">
              <a:lnSpc>
                <a:spcPct val="90000"/>
              </a:lnSpc>
              <a:spcBef>
                <a:spcPts val="600"/>
              </a:spcBef>
              <a:spcAft>
                <a:spcPts val="0"/>
              </a:spcAft>
              <a:buClr>
                <a:schemeClr val="dk1"/>
              </a:buClr>
              <a:buSzPct val="100000"/>
              <a:buNone/>
            </a:pPr>
            <a:r>
              <a:rPr lang="pt-BR" sz="1800" b="1" i="1"/>
              <a:t>    	from tensorflow.python.framework.errors_impl import ResourceExhaustedError</a:t>
            </a:r>
            <a:endParaRPr sz="1800" b="1" i="1"/>
          </a:p>
          <a:p>
            <a:pPr marL="0" lvl="0" indent="0" algn="l" rtl="0">
              <a:lnSpc>
                <a:spcPct val="90000"/>
              </a:lnSpc>
              <a:spcBef>
                <a:spcPts val="600"/>
              </a:spcBef>
              <a:spcAft>
                <a:spcPts val="0"/>
              </a:spcAft>
              <a:buClr>
                <a:schemeClr val="dk1"/>
              </a:buClr>
              <a:buSzPct val="100000"/>
              <a:buNone/>
            </a:pPr>
            <a:r>
              <a:rPr lang="pt-BR" sz="1800" b="1" i="1"/>
              <a:t>try:</a:t>
            </a:r>
            <a:endParaRPr/>
          </a:p>
          <a:p>
            <a:pPr marL="0" lvl="0" indent="0" algn="l" rtl="0">
              <a:lnSpc>
                <a:spcPct val="90000"/>
              </a:lnSpc>
              <a:spcBef>
                <a:spcPts val="600"/>
              </a:spcBef>
              <a:spcAft>
                <a:spcPts val="0"/>
              </a:spcAft>
              <a:buClr>
                <a:schemeClr val="dk1"/>
              </a:buClr>
              <a:buSzPct val="100000"/>
              <a:buNone/>
            </a:pPr>
            <a:r>
              <a:rPr lang="pt-BR" sz="1800" b="1" i="1"/>
              <a:t>        train_keras_model_with_velo(</a:t>
            </a:r>
            <a:endParaRPr/>
          </a:p>
          <a:p>
            <a:pPr marL="0" lvl="0" indent="0" algn="l" rtl="0">
              <a:lnSpc>
                <a:spcPct val="90000"/>
              </a:lnSpc>
              <a:spcBef>
                <a:spcPts val="600"/>
              </a:spcBef>
              <a:spcAft>
                <a:spcPts val="0"/>
              </a:spcAft>
              <a:buClr>
                <a:schemeClr val="dk1"/>
              </a:buClr>
              <a:buSzPct val="100000"/>
              <a:buNone/>
            </a:pPr>
            <a:r>
              <a:rPr lang="pt-BR" sz="1800" b="1" i="1"/>
              <a:t>            model,</a:t>
            </a:r>
            <a:endParaRPr/>
          </a:p>
          <a:p>
            <a:pPr marL="0" lvl="0" indent="0" algn="l" rtl="0">
              <a:lnSpc>
                <a:spcPct val="90000"/>
              </a:lnSpc>
              <a:spcBef>
                <a:spcPts val="600"/>
              </a:spcBef>
              <a:spcAft>
                <a:spcPts val="0"/>
              </a:spcAft>
              <a:buClr>
                <a:schemeClr val="dk1"/>
              </a:buClr>
              <a:buSzPct val="100000"/>
              <a:buNone/>
            </a:pPr>
            <a:r>
              <a:rPr lang="pt-BR" sz="1800" b="1" i="1"/>
              <a:t>            train_segmentation_dataset,</a:t>
            </a:r>
            <a:endParaRPr/>
          </a:p>
          <a:p>
            <a:pPr marL="0" lvl="0" indent="0" algn="l" rtl="0">
              <a:lnSpc>
                <a:spcPct val="90000"/>
              </a:lnSpc>
              <a:spcBef>
                <a:spcPts val="600"/>
              </a:spcBef>
              <a:spcAft>
                <a:spcPts val="0"/>
              </a:spcAft>
              <a:buClr>
                <a:schemeClr val="dk1"/>
              </a:buClr>
              <a:buSzPct val="100000"/>
              <a:buNone/>
            </a:pPr>
            <a:r>
              <a:rPr lang="pt-BR" sz="1800" b="1" i="1"/>
              <a:t>            validation_segmentation_dataset,</a:t>
            </a:r>
            <a:endParaRPr/>
          </a:p>
          <a:p>
            <a:pPr marL="0" lvl="0" indent="0" algn="l" rtl="0">
              <a:lnSpc>
                <a:spcPct val="90000"/>
              </a:lnSpc>
              <a:spcBef>
                <a:spcPts val="600"/>
              </a:spcBef>
              <a:spcAft>
                <a:spcPts val="0"/>
              </a:spcAft>
              <a:buClr>
                <a:schemeClr val="dk1"/>
              </a:buClr>
              <a:buSzPct val="100000"/>
              <a:buNone/>
            </a:pPr>
            <a:r>
              <a:rPr lang="pt-BR" sz="1800" b="1" i="1"/>
              <a:t>            loss_fn=weighted_xent,</a:t>
            </a:r>
            <a:endParaRPr/>
          </a:p>
          <a:p>
            <a:pPr marL="0" lvl="0" indent="0" algn="l" rtl="0">
              <a:lnSpc>
                <a:spcPct val="90000"/>
              </a:lnSpc>
              <a:spcBef>
                <a:spcPts val="600"/>
              </a:spcBef>
              <a:spcAft>
                <a:spcPts val="0"/>
              </a:spcAft>
              <a:buClr>
                <a:schemeClr val="dk1"/>
              </a:buClr>
              <a:buSzPct val="100000"/>
              <a:buNone/>
            </a:pPr>
            <a:r>
              <a:rPr lang="pt-BR" sz="1800" b="1" i="1"/>
              <a:t>            num_epochs=num_epochs,</a:t>
            </a:r>
            <a:endParaRPr/>
          </a:p>
          <a:p>
            <a:pPr marL="0" lvl="0" indent="0" algn="l" rtl="0">
              <a:lnSpc>
                <a:spcPct val="90000"/>
              </a:lnSpc>
              <a:spcBef>
                <a:spcPts val="600"/>
              </a:spcBef>
              <a:spcAft>
                <a:spcPts val="0"/>
              </a:spcAft>
              <a:buClr>
                <a:schemeClr val="dk1"/>
              </a:buClr>
              <a:buSzPct val="100000"/>
              <a:buNone/>
            </a:pPr>
            <a:r>
              <a:rPr lang="pt-BR" sz="1800" b="1" i="1"/>
              <a:t>            callbacks=callbacks</a:t>
            </a:r>
            <a:endParaRPr/>
          </a:p>
          <a:p>
            <a:pPr marL="0" lvl="0" indent="0" algn="l" rtl="0">
              <a:lnSpc>
                <a:spcPct val="90000"/>
              </a:lnSpc>
              <a:spcBef>
                <a:spcPts val="600"/>
              </a:spcBef>
              <a:spcAft>
                <a:spcPts val="0"/>
              </a:spcAft>
              <a:buClr>
                <a:schemeClr val="dk1"/>
              </a:buClr>
              <a:buSzPct val="100000"/>
              <a:buNone/>
            </a:pPr>
            <a:r>
              <a:rPr lang="pt-BR" sz="1800" b="1" i="1"/>
              <a:t>        )</a:t>
            </a:r>
            <a:endParaRPr/>
          </a:p>
          <a:p>
            <a:pPr marL="0" lvl="0" indent="0" algn="l" rtl="0">
              <a:lnSpc>
                <a:spcPct val="90000"/>
              </a:lnSpc>
              <a:spcBef>
                <a:spcPts val="600"/>
              </a:spcBef>
              <a:spcAft>
                <a:spcPts val="0"/>
              </a:spcAft>
              <a:buClr>
                <a:schemeClr val="dk1"/>
              </a:buClr>
              <a:buSzPct val="100000"/>
              <a:buNone/>
            </a:pPr>
            <a:r>
              <a:rPr lang="pt-BR" sz="1800" b="1" i="1"/>
              <a:t>   </a:t>
            </a:r>
            <a:endParaRPr sz="1800" b="1" i="1"/>
          </a:p>
          <a:p>
            <a:pPr marL="228600" lvl="0" indent="-104140" algn="l" rtl="0">
              <a:lnSpc>
                <a:spcPct val="90000"/>
              </a:lnSpc>
              <a:spcBef>
                <a:spcPts val="1000"/>
              </a:spcBef>
              <a:spcAft>
                <a:spcPts val="0"/>
              </a:spcAft>
              <a:buClr>
                <a:schemeClr val="dk1"/>
              </a:buClr>
              <a:buSzPct val="100000"/>
              <a:buNone/>
            </a:pPr>
            <a:endParaRPr b="1"/>
          </a:p>
          <a:p>
            <a:pPr marL="228600" lvl="0" indent="-148590" algn="l" rtl="0">
              <a:lnSpc>
                <a:spcPct val="90000"/>
              </a:lnSpc>
              <a:spcBef>
                <a:spcPts val="1000"/>
              </a:spcBef>
              <a:spcAft>
                <a:spcPts val="0"/>
              </a:spcAft>
              <a:buClr>
                <a:schemeClr val="dk1"/>
              </a:buClr>
              <a:buSzPct val="100000"/>
              <a:buNone/>
            </a:pPr>
            <a:endParaRPr sz="1800"/>
          </a:p>
          <a:p>
            <a:pPr marL="228600" lvl="0" indent="-148590"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76" name="Google Shape;1076;p114"/>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77" name="Google Shape;1077;p114"/>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84" name="Google Shape;1084;p11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0" lvl="0" indent="-105727" algn="l" rtl="0">
              <a:lnSpc>
                <a:spcPct val="90000"/>
              </a:lnSpc>
              <a:spcBef>
                <a:spcPts val="600"/>
              </a:spcBef>
              <a:spcAft>
                <a:spcPts val="0"/>
              </a:spcAft>
              <a:buClr>
                <a:srgbClr val="000000"/>
              </a:buClr>
              <a:buSzPct val="100000"/>
              <a:buChar char="•"/>
            </a:pPr>
            <a:r>
              <a:rPr lang="pt-BR" sz="1800" b="1" i="1">
                <a:solidFill>
                  <a:srgbClr val="000000"/>
                </a:solidFill>
                <a:latin typeface="Calibri"/>
                <a:ea typeface="Calibri"/>
                <a:cs typeface="Calibri"/>
                <a:sym typeface="Calibri"/>
              </a:rPr>
              <a:t>except ResourceExhaustedError as 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print(str(e))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raise Exception(</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"ResourceExhaustedError caught during train_keras_model_with_velo."</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Though VeLO encourages a large batch size, the current"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f" size of {batch_size} may be too large. Please try a lower"</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value. For further assistance please contact support"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at https://forum.edgeimpulse.com/")</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else: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model.fit(train_segmentation_dataset,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validation_data=validation_segmentation_dataset,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epochs=num_epochs, callbacks=callbacks, verbose=0)</a:t>
            </a:r>
            <a:endParaRPr/>
          </a:p>
          <a:p>
            <a:pPr marL="0" lvl="0" indent="0" algn="l" rtl="0">
              <a:lnSpc>
                <a:spcPct val="90000"/>
              </a:lnSpc>
              <a:spcBef>
                <a:spcPts val="600"/>
              </a:spcBef>
              <a:spcAft>
                <a:spcPts val="0"/>
              </a:spcAft>
              <a:buClr>
                <a:srgbClr val="000000"/>
              </a:buClr>
              <a:buSzPct val="100000"/>
              <a:buNone/>
            </a:pPr>
            <a:r>
              <a:rPr lang="pt-BR" sz="1800">
                <a:solidFill>
                  <a:srgbClr val="000000"/>
                </a:solidFill>
                <a:latin typeface="Calibri"/>
                <a:ea typeface="Calibri"/>
                <a:cs typeface="Calibri"/>
                <a:sym typeface="Calibri"/>
              </a:rPr>
              <a:t>Aqui, o modelo é treinado. Se use_velo for verdadeiro, o modelo é treinado usando VeLo. Caso contrário, o método fit padrão do Keras é usado. Se ocorrer um erro de ResourceExhaustedError durante o treinamento com VeLo, uma mensagem de erro é impressa e uma exceção é lançada.</a:t>
            </a:r>
            <a:endParaRPr sz="1800">
              <a:solidFill>
                <a:srgbClr val="000000"/>
              </a:solidFill>
              <a:latin typeface="Calibri"/>
              <a:ea typeface="Calibri"/>
              <a:cs typeface="Calibri"/>
              <a:sym typeface="Calibri"/>
            </a:endParaRPr>
          </a:p>
          <a:p>
            <a:pPr marL="0" lvl="0" indent="0" algn="l" rtl="0">
              <a:lnSpc>
                <a:spcPct val="90000"/>
              </a:lnSpc>
              <a:spcBef>
                <a:spcPts val="600"/>
              </a:spcBef>
              <a:spcAft>
                <a:spcPts val="0"/>
              </a:spcAft>
              <a:buClr>
                <a:schemeClr val="dk1"/>
              </a:buClr>
              <a:buSzPct val="100000"/>
              <a:buNone/>
            </a:pPr>
            <a:endParaRPr sz="1600"/>
          </a:p>
          <a:p>
            <a:pPr marL="228600" lvl="0" indent="-64135" algn="l" rtl="0">
              <a:lnSpc>
                <a:spcPct val="90000"/>
              </a:lnSpc>
              <a:spcBef>
                <a:spcPts val="1000"/>
              </a:spcBef>
              <a:spcAft>
                <a:spcPts val="0"/>
              </a:spcAft>
              <a:buClr>
                <a:schemeClr val="dk1"/>
              </a:buClr>
              <a:buSzPct val="100000"/>
              <a:buNone/>
            </a:pPr>
            <a:endParaRPr b="1"/>
          </a:p>
          <a:p>
            <a:pPr marL="228600" lvl="0" indent="-122872" algn="l" rtl="0">
              <a:lnSpc>
                <a:spcPct val="90000"/>
              </a:lnSpc>
              <a:spcBef>
                <a:spcPts val="1000"/>
              </a:spcBef>
              <a:spcAft>
                <a:spcPts val="0"/>
              </a:spcAft>
              <a:buClr>
                <a:schemeClr val="dk1"/>
              </a:buClr>
              <a:buSzPct val="100000"/>
              <a:buNone/>
            </a:pPr>
            <a:endParaRPr sz="1800"/>
          </a:p>
          <a:p>
            <a:pPr marL="228600" lvl="0" indent="-122872"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85" name="Google Shape;1085;p115"/>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86" name="Google Shape;1086;p115"/>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1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93" name="Google Shape;1093;p11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ts val="2800"/>
              <a:buNone/>
            </a:pPr>
            <a:r>
              <a:rPr lang="pt-BR" b="1" dirty="0"/>
              <a:t>Treinamento do modelo (</a:t>
            </a:r>
            <a:r>
              <a:rPr lang="pt-BR" b="1" dirty="0" err="1"/>
              <a:t>train</a:t>
            </a:r>
            <a:r>
              <a:rPr lang="pt-BR" b="1" dirty="0"/>
              <a:t> model):</a:t>
            </a:r>
            <a:endParaRPr dirty="0"/>
          </a:p>
          <a:p>
            <a:pPr marL="0" lvl="0" indent="-114300" algn="l" rtl="0">
              <a:lnSpc>
                <a:spcPct val="90000"/>
              </a:lnSpc>
              <a:spcBef>
                <a:spcPts val="600"/>
              </a:spcBef>
              <a:spcAft>
                <a:spcPts val="0"/>
              </a:spcAft>
              <a:buClr>
                <a:srgbClr val="000000"/>
              </a:buClr>
              <a:buSzPts val="1800"/>
              <a:buChar char="•"/>
            </a:pPr>
            <a:r>
              <a:rPr lang="pt-BR" sz="1800" b="1" i="1" dirty="0">
                <a:solidFill>
                  <a:srgbClr val="000000"/>
                </a:solidFill>
                <a:latin typeface="Calibri"/>
                <a:ea typeface="Calibri"/>
                <a:cs typeface="Calibri"/>
                <a:sym typeface="Calibri"/>
              </a:rPr>
              <a:t> </a:t>
            </a:r>
            <a:r>
              <a:rPr lang="pt-BR" sz="1800" b="1" i="1" dirty="0" err="1">
                <a:solidFill>
                  <a:srgbClr val="000000"/>
                </a:solidFill>
                <a:latin typeface="Calibri"/>
                <a:ea typeface="Calibri"/>
                <a:cs typeface="Calibri"/>
                <a:sym typeface="Calibri"/>
              </a:rPr>
              <a:t>model.load_weights</a:t>
            </a:r>
            <a:r>
              <a:rPr lang="pt-BR" sz="1800" b="1" i="1" dirty="0">
                <a:solidFill>
                  <a:srgbClr val="000000"/>
                </a:solidFill>
                <a:latin typeface="Calibri"/>
                <a:ea typeface="Calibri"/>
                <a:cs typeface="Calibri"/>
                <a:sym typeface="Calibri"/>
              </a:rPr>
              <a:t>(</a:t>
            </a:r>
            <a:r>
              <a:rPr lang="pt-BR" sz="1800" b="1" i="1" dirty="0" err="1">
                <a:solidFill>
                  <a:srgbClr val="000000"/>
                </a:solidFill>
                <a:latin typeface="Calibri"/>
                <a:ea typeface="Calibri"/>
                <a:cs typeface="Calibri"/>
                <a:sym typeface="Calibri"/>
              </a:rPr>
              <a:t>best_model_path</a:t>
            </a:r>
            <a:r>
              <a:rPr lang="pt-BR" sz="1800" b="1" i="1" dirty="0">
                <a:solidFill>
                  <a:srgbClr val="000000"/>
                </a:solidFill>
                <a:latin typeface="Calibri"/>
                <a:ea typeface="Calibri"/>
                <a:cs typeface="Calibri"/>
                <a:sym typeface="Calibri"/>
              </a:rPr>
              <a:t>)</a:t>
            </a:r>
            <a:endParaRPr dirty="0"/>
          </a:p>
          <a:p>
            <a:pPr marL="0" lvl="0" indent="0" algn="l" rtl="0">
              <a:lnSpc>
                <a:spcPct val="90000"/>
              </a:lnSpc>
              <a:spcBef>
                <a:spcPts val="600"/>
              </a:spcBef>
              <a:spcAft>
                <a:spcPts val="0"/>
              </a:spcAft>
              <a:buClr>
                <a:srgbClr val="000000"/>
              </a:buClr>
              <a:buSzPts val="1600"/>
              <a:buNone/>
            </a:pPr>
            <a:r>
              <a:rPr lang="pt-BR" sz="1600" dirty="0">
                <a:solidFill>
                  <a:srgbClr val="000000"/>
                </a:solidFill>
                <a:latin typeface="Calibri"/>
                <a:ea typeface="Calibri"/>
                <a:cs typeface="Calibri"/>
                <a:sym typeface="Calibri"/>
              </a:rPr>
              <a:t>Esta linha carrega os melhores pesos do modelo durante o treinamento.</a:t>
            </a:r>
            <a:endParaRPr dirty="0"/>
          </a:p>
          <a:p>
            <a:pPr marL="228600" lvl="0" indent="-228600" algn="l" rtl="0">
              <a:lnSpc>
                <a:spcPct val="90000"/>
              </a:lnSpc>
              <a:spcBef>
                <a:spcPts val="600"/>
              </a:spcBef>
              <a:spcAft>
                <a:spcPts val="0"/>
              </a:spcAft>
              <a:buClr>
                <a:srgbClr val="000000"/>
              </a:buClr>
              <a:buSzPts val="1800"/>
              <a:buChar char="•"/>
            </a:pPr>
            <a:r>
              <a:rPr lang="pt-BR" sz="1800" b="1" i="1" dirty="0" err="1">
                <a:solidFill>
                  <a:srgbClr val="000000"/>
                </a:solidFill>
                <a:latin typeface="Calibri"/>
                <a:ea typeface="Calibri"/>
                <a:cs typeface="Calibri"/>
                <a:sym typeface="Calibri"/>
              </a:rPr>
              <a:t>softmax_layer</a:t>
            </a:r>
            <a:r>
              <a:rPr lang="pt-BR" sz="1800" b="1" i="1" dirty="0">
                <a:solidFill>
                  <a:srgbClr val="000000"/>
                </a:solidFill>
                <a:latin typeface="Calibri"/>
                <a:ea typeface="Calibri"/>
                <a:cs typeface="Calibri"/>
                <a:sym typeface="Calibri"/>
              </a:rPr>
              <a:t> = </a:t>
            </a:r>
            <a:r>
              <a:rPr lang="pt-BR" sz="1800" b="1" i="1" dirty="0" err="1">
                <a:solidFill>
                  <a:srgbClr val="000000"/>
                </a:solidFill>
                <a:latin typeface="Calibri"/>
                <a:ea typeface="Calibri"/>
                <a:cs typeface="Calibri"/>
                <a:sym typeface="Calibri"/>
              </a:rPr>
              <a:t>Softmax</a:t>
            </a:r>
            <a:r>
              <a:rPr lang="pt-BR" sz="1800" b="1" i="1" dirty="0">
                <a:solidFill>
                  <a:srgbClr val="000000"/>
                </a:solidFill>
                <a:latin typeface="Calibri"/>
                <a:ea typeface="Calibri"/>
                <a:cs typeface="Calibri"/>
                <a:sym typeface="Calibri"/>
              </a:rPr>
              <a:t>()(</a:t>
            </a:r>
            <a:r>
              <a:rPr lang="pt-BR" sz="1800" b="1" i="1" dirty="0" err="1">
                <a:solidFill>
                  <a:srgbClr val="000000"/>
                </a:solidFill>
                <a:latin typeface="Calibri"/>
                <a:ea typeface="Calibri"/>
                <a:cs typeface="Calibri"/>
                <a:sym typeface="Calibri"/>
              </a:rPr>
              <a:t>model.layers</a:t>
            </a:r>
            <a:r>
              <a:rPr lang="pt-BR" sz="1800" b="1" i="1" dirty="0">
                <a:solidFill>
                  <a:srgbClr val="000000"/>
                </a:solidFill>
                <a:latin typeface="Calibri"/>
                <a:ea typeface="Calibri"/>
                <a:cs typeface="Calibri"/>
                <a:sym typeface="Calibri"/>
              </a:rPr>
              <a:t>[-1].output)</a:t>
            </a:r>
            <a:endParaRPr dirty="0"/>
          </a:p>
          <a:p>
            <a:pPr marL="0" lvl="0" indent="0" algn="l" rtl="0">
              <a:lnSpc>
                <a:spcPct val="90000"/>
              </a:lnSpc>
              <a:spcBef>
                <a:spcPts val="600"/>
              </a:spcBef>
              <a:spcAft>
                <a:spcPts val="0"/>
              </a:spcAft>
              <a:buClr>
                <a:srgbClr val="000000"/>
              </a:buClr>
              <a:buSzPts val="1800"/>
              <a:buNone/>
            </a:pPr>
            <a:r>
              <a:rPr lang="pt-BR" sz="1800" b="1" i="1" dirty="0">
                <a:solidFill>
                  <a:srgbClr val="000000"/>
                </a:solidFill>
                <a:latin typeface="Calibri"/>
                <a:ea typeface="Calibri"/>
                <a:cs typeface="Calibri"/>
                <a:sym typeface="Calibri"/>
              </a:rPr>
              <a:t>    model = Model(</a:t>
            </a:r>
            <a:r>
              <a:rPr lang="pt-BR" sz="1800" b="1" i="1" dirty="0" err="1">
                <a:solidFill>
                  <a:srgbClr val="000000"/>
                </a:solidFill>
                <a:latin typeface="Calibri"/>
                <a:ea typeface="Calibri"/>
                <a:cs typeface="Calibri"/>
                <a:sym typeface="Calibri"/>
              </a:rPr>
              <a:t>model.input</a:t>
            </a:r>
            <a:r>
              <a:rPr lang="pt-BR" sz="1800" b="1" i="1" dirty="0">
                <a:solidFill>
                  <a:srgbClr val="000000"/>
                </a:solidFill>
                <a:latin typeface="Calibri"/>
                <a:ea typeface="Calibri"/>
                <a:cs typeface="Calibri"/>
                <a:sym typeface="Calibri"/>
              </a:rPr>
              <a:t>, </a:t>
            </a:r>
            <a:r>
              <a:rPr lang="pt-BR" sz="1800" b="1" i="1" dirty="0" err="1">
                <a:solidFill>
                  <a:srgbClr val="000000"/>
                </a:solidFill>
                <a:latin typeface="Calibri"/>
                <a:ea typeface="Calibri"/>
                <a:cs typeface="Calibri"/>
                <a:sym typeface="Calibri"/>
              </a:rPr>
              <a:t>softmax_layer</a:t>
            </a:r>
            <a:r>
              <a:rPr lang="pt-BR" sz="1800" b="1" i="1" dirty="0">
                <a:solidFill>
                  <a:srgbClr val="000000"/>
                </a:solidFill>
                <a:latin typeface="Calibri"/>
                <a:ea typeface="Calibri"/>
                <a:cs typeface="Calibri"/>
                <a:sym typeface="Calibri"/>
              </a:rPr>
              <a:t>)</a:t>
            </a:r>
            <a:endParaRPr dirty="0"/>
          </a:p>
          <a:p>
            <a:pPr marL="0" lvl="0" indent="0" algn="l" rtl="0">
              <a:lnSpc>
                <a:spcPct val="90000"/>
              </a:lnSpc>
              <a:spcBef>
                <a:spcPts val="600"/>
              </a:spcBef>
              <a:spcAft>
                <a:spcPts val="0"/>
              </a:spcAft>
              <a:buClr>
                <a:srgbClr val="000000"/>
              </a:buClr>
              <a:buSzPts val="1600"/>
              <a:buNone/>
            </a:pPr>
            <a:r>
              <a:rPr lang="pt-BR" sz="1600" dirty="0">
                <a:solidFill>
                  <a:srgbClr val="000000"/>
                </a:solidFill>
                <a:latin typeface="Calibri"/>
                <a:ea typeface="Calibri"/>
                <a:cs typeface="Calibri"/>
                <a:sym typeface="Calibri"/>
              </a:rPr>
              <a:t>Aqui, uma camada </a:t>
            </a:r>
            <a:r>
              <a:rPr lang="pt-BR" sz="1600" dirty="0" err="1">
                <a:solidFill>
                  <a:srgbClr val="000000"/>
                </a:solidFill>
                <a:latin typeface="Calibri"/>
                <a:ea typeface="Calibri"/>
                <a:cs typeface="Calibri"/>
                <a:sym typeface="Calibri"/>
              </a:rPr>
              <a:t>softmax</a:t>
            </a:r>
            <a:r>
              <a:rPr lang="pt-BR" sz="1600" dirty="0">
                <a:solidFill>
                  <a:srgbClr val="000000"/>
                </a:solidFill>
                <a:latin typeface="Calibri"/>
                <a:ea typeface="Calibri"/>
                <a:cs typeface="Calibri"/>
                <a:sym typeface="Calibri"/>
              </a:rPr>
              <a:t> explícita é adicionada ao modelo antes da exportação. A camada </a:t>
            </a:r>
            <a:r>
              <a:rPr lang="pt-BR" sz="1600" dirty="0" err="1">
                <a:solidFill>
                  <a:srgbClr val="000000"/>
                </a:solidFill>
                <a:latin typeface="Calibri"/>
                <a:ea typeface="Calibri"/>
                <a:cs typeface="Calibri"/>
                <a:sym typeface="Calibri"/>
              </a:rPr>
              <a:t>softmax</a:t>
            </a:r>
            <a:r>
              <a:rPr lang="pt-BR" sz="1600" dirty="0">
                <a:solidFill>
                  <a:srgbClr val="000000"/>
                </a:solidFill>
                <a:latin typeface="Calibri"/>
                <a:ea typeface="Calibri"/>
                <a:cs typeface="Calibri"/>
                <a:sym typeface="Calibri"/>
              </a:rPr>
              <a:t> transforma os </a:t>
            </a:r>
            <a:r>
              <a:rPr lang="pt-BR" sz="1600" dirty="0" err="1">
                <a:solidFill>
                  <a:srgbClr val="000000"/>
                </a:solidFill>
                <a:latin typeface="Calibri"/>
                <a:ea typeface="Calibri"/>
                <a:cs typeface="Calibri"/>
                <a:sym typeface="Calibri"/>
              </a:rPr>
              <a:t>logits</a:t>
            </a:r>
            <a:r>
              <a:rPr lang="pt-BR" sz="1600" dirty="0">
                <a:solidFill>
                  <a:srgbClr val="000000"/>
                </a:solidFill>
                <a:latin typeface="Calibri"/>
                <a:ea typeface="Calibri"/>
                <a:cs typeface="Calibri"/>
                <a:sym typeface="Calibri"/>
              </a:rPr>
              <a:t> do modelo em probabilidades.</a:t>
            </a:r>
            <a:endParaRPr dirty="0"/>
          </a:p>
          <a:p>
            <a:pPr marL="228600" lvl="0" indent="-228600" algn="l" rtl="0">
              <a:lnSpc>
                <a:spcPct val="90000"/>
              </a:lnSpc>
              <a:spcBef>
                <a:spcPts val="600"/>
              </a:spcBef>
              <a:spcAft>
                <a:spcPts val="0"/>
              </a:spcAft>
              <a:buClr>
                <a:srgbClr val="000000"/>
              </a:buClr>
              <a:buSzPts val="1800"/>
              <a:buChar char="•"/>
            </a:pPr>
            <a:r>
              <a:rPr lang="pt-BR" sz="1800" b="1" i="1" dirty="0" err="1">
                <a:solidFill>
                  <a:srgbClr val="000000"/>
                </a:solidFill>
                <a:latin typeface="Calibri"/>
                <a:ea typeface="Calibri"/>
                <a:cs typeface="Calibri"/>
                <a:sym typeface="Calibri"/>
              </a:rPr>
              <a:t>return</a:t>
            </a:r>
            <a:r>
              <a:rPr lang="pt-BR" sz="1800" b="1" i="1" dirty="0">
                <a:solidFill>
                  <a:srgbClr val="000000"/>
                </a:solidFill>
                <a:latin typeface="Calibri"/>
                <a:ea typeface="Calibri"/>
                <a:cs typeface="Calibri"/>
                <a:sym typeface="Calibri"/>
              </a:rPr>
              <a:t> model</a:t>
            </a:r>
            <a:endParaRPr dirty="0"/>
          </a:p>
          <a:p>
            <a:pPr marL="0" lvl="0" indent="0" algn="l" rtl="0">
              <a:lnSpc>
                <a:spcPct val="90000"/>
              </a:lnSpc>
              <a:spcBef>
                <a:spcPts val="600"/>
              </a:spcBef>
              <a:spcAft>
                <a:spcPts val="0"/>
              </a:spcAft>
              <a:buClr>
                <a:srgbClr val="000000"/>
              </a:buClr>
              <a:buSzPts val="1600"/>
              <a:buNone/>
            </a:pPr>
            <a:r>
              <a:rPr lang="pt-BR" sz="1600" dirty="0" err="1">
                <a:solidFill>
                  <a:srgbClr val="000000"/>
                </a:solidFill>
                <a:latin typeface="Calibri"/>
                <a:ea typeface="Calibri"/>
                <a:cs typeface="Calibri"/>
                <a:sym typeface="Calibri"/>
              </a:rPr>
              <a:t>inalmente</a:t>
            </a:r>
            <a:r>
              <a:rPr lang="pt-BR" sz="1600" dirty="0">
                <a:solidFill>
                  <a:srgbClr val="000000"/>
                </a:solidFill>
                <a:latin typeface="Calibri"/>
                <a:ea typeface="Calibri"/>
                <a:cs typeface="Calibri"/>
                <a:sym typeface="Calibri"/>
              </a:rPr>
              <a:t>, o modelo treinado é retornado. Este modelo pode então ser usado para fazer previsões em novos dados.</a:t>
            </a:r>
            <a:endParaRPr sz="1600" dirty="0">
              <a:solidFill>
                <a:srgbClr val="000000"/>
              </a:solidFill>
              <a:latin typeface="Calibri"/>
              <a:ea typeface="Calibri"/>
              <a:cs typeface="Calibri"/>
              <a:sym typeface="Calibri"/>
            </a:endParaRPr>
          </a:p>
          <a:p>
            <a:pPr marL="228600" lvl="0" indent="-228600" algn="l" rtl="0">
              <a:lnSpc>
                <a:spcPct val="90000"/>
              </a:lnSpc>
              <a:spcBef>
                <a:spcPts val="600"/>
              </a:spcBef>
              <a:spcAft>
                <a:spcPts val="0"/>
              </a:spcAft>
              <a:buClr>
                <a:schemeClr val="dk1"/>
              </a:buClr>
              <a:buSzPts val="1800"/>
              <a:buChar char="•"/>
            </a:pPr>
            <a:r>
              <a:rPr lang="pt-BR" sz="1800" b="1" i="1" dirty="0"/>
              <a:t>EPOCHS = </a:t>
            </a:r>
            <a:r>
              <a:rPr lang="pt-BR" sz="1800" b="1" i="1" dirty="0" err="1"/>
              <a:t>args.epochs</a:t>
            </a:r>
            <a:r>
              <a:rPr lang="pt-BR" sz="1800" b="1" i="1" dirty="0"/>
              <a:t> or 60</a:t>
            </a:r>
            <a:endParaRPr dirty="0"/>
          </a:p>
          <a:p>
            <a:pPr marL="0" lvl="0" indent="0" algn="l" rtl="0">
              <a:lnSpc>
                <a:spcPct val="90000"/>
              </a:lnSpc>
              <a:spcBef>
                <a:spcPts val="600"/>
              </a:spcBef>
              <a:spcAft>
                <a:spcPts val="0"/>
              </a:spcAft>
              <a:buClr>
                <a:schemeClr val="dk1"/>
              </a:buClr>
              <a:buSzPts val="1800"/>
              <a:buNone/>
            </a:pPr>
            <a:r>
              <a:rPr lang="pt-BR" sz="1800" b="1" i="1" dirty="0"/>
              <a:t>    LEARNING_RATE = </a:t>
            </a:r>
            <a:r>
              <a:rPr lang="pt-BR" sz="1800" b="1" i="1" dirty="0" err="1"/>
              <a:t>args.learning_rate</a:t>
            </a:r>
            <a:r>
              <a:rPr lang="pt-BR" sz="1800" b="1" i="1" dirty="0"/>
              <a:t> or 0.01</a:t>
            </a:r>
            <a:endParaRPr dirty="0"/>
          </a:p>
          <a:p>
            <a:pPr marL="0" lvl="0" indent="0" algn="l" rtl="0">
              <a:lnSpc>
                <a:spcPct val="90000"/>
              </a:lnSpc>
              <a:spcBef>
                <a:spcPts val="600"/>
              </a:spcBef>
              <a:spcAft>
                <a:spcPts val="0"/>
              </a:spcAft>
              <a:buClr>
                <a:schemeClr val="dk1"/>
              </a:buClr>
              <a:buSzPts val="1800"/>
              <a:buNone/>
            </a:pPr>
            <a:r>
              <a:rPr lang="pt-BR" sz="1800" b="1" i="1" dirty="0"/>
              <a:t>    BATCH_SIZE = </a:t>
            </a:r>
            <a:r>
              <a:rPr lang="pt-BR" sz="1800" b="1" i="1" dirty="0" err="1"/>
              <a:t>args.batch_size</a:t>
            </a:r>
            <a:r>
              <a:rPr lang="pt-BR" sz="1800" b="1" i="1" dirty="0"/>
              <a:t> or 32</a:t>
            </a:r>
            <a:endParaRPr dirty="0"/>
          </a:p>
          <a:p>
            <a:pPr marL="0" lvl="0" indent="0" algn="l" rtl="0">
              <a:lnSpc>
                <a:spcPct val="90000"/>
              </a:lnSpc>
              <a:spcBef>
                <a:spcPts val="600"/>
              </a:spcBef>
              <a:spcAft>
                <a:spcPts val="0"/>
              </a:spcAft>
              <a:buClr>
                <a:schemeClr val="dk1"/>
              </a:buClr>
              <a:buSzPts val="1600"/>
              <a:buNone/>
            </a:pPr>
            <a:r>
              <a:rPr lang="pt-BR" sz="1600" dirty="0"/>
              <a:t>Estas linhas definem algumas variáveis que serão usadas para treinar o modelo. EPOCHS é o número de épocas para treinar o modelo, LEARNING_RATE é a taxa de aprendizado para o otimizador e BATCH_SIZE é o tamanho do lote para o treinamento. Se esses valores não forem fornecidos como argumentos, eles serão definidos como 60, 0.01 e 32, respectivamente.</a:t>
            </a:r>
            <a:endParaRPr sz="1600" dirty="0"/>
          </a:p>
          <a:p>
            <a:pPr marL="228600" lvl="0" indent="-114300" algn="l" rtl="0">
              <a:lnSpc>
                <a:spcPct val="90000"/>
              </a:lnSpc>
              <a:spcBef>
                <a:spcPts val="600"/>
              </a:spcBef>
              <a:spcAft>
                <a:spcPts val="0"/>
              </a:spcAft>
              <a:buClr>
                <a:schemeClr val="dk1"/>
              </a:buClr>
              <a:buSzPts val="1800"/>
              <a:buNone/>
            </a:pPr>
            <a:endParaRPr sz="1800" b="1" i="1" dirty="0"/>
          </a:p>
          <a:p>
            <a:pPr marL="228600" lvl="0" indent="-50800" algn="l" rtl="0">
              <a:lnSpc>
                <a:spcPct val="90000"/>
              </a:lnSpc>
              <a:spcBef>
                <a:spcPts val="1000"/>
              </a:spcBef>
              <a:spcAft>
                <a:spcPts val="0"/>
              </a:spcAft>
              <a:buClr>
                <a:schemeClr val="dk1"/>
              </a:buClr>
              <a:buSzPts val="2800"/>
              <a:buNone/>
            </a:pPr>
            <a:endParaRPr b="1" dirty="0"/>
          </a:p>
          <a:p>
            <a:pPr marL="228600" lvl="0" indent="-114300" algn="l" rtl="0">
              <a:lnSpc>
                <a:spcPct val="90000"/>
              </a:lnSpc>
              <a:spcBef>
                <a:spcPts val="1000"/>
              </a:spcBef>
              <a:spcAft>
                <a:spcPts val="0"/>
              </a:spcAft>
              <a:buClr>
                <a:schemeClr val="dk1"/>
              </a:buClr>
              <a:buSzPts val="1800"/>
              <a:buNone/>
            </a:pPr>
            <a:endParaRPr sz="1800" dirty="0"/>
          </a:p>
          <a:p>
            <a:pPr marL="228600" lvl="0" indent="-11430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2000"/>
              <a:buNone/>
            </a:pPr>
            <a:endParaRPr sz="2000" dirty="0"/>
          </a:p>
        </p:txBody>
      </p:sp>
      <p:sp>
        <p:nvSpPr>
          <p:cNvPr id="1094" name="Google Shape;1094;p116"/>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95" name="Google Shape;1095;p116"/>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102" name="Google Shape;1102;p117"/>
          <p:cNvSpPr txBox="1">
            <a:spLocks noGrp="1"/>
          </p:cNvSpPr>
          <p:nvPr>
            <p:ph type="body" idx="1"/>
          </p:nvPr>
        </p:nvSpPr>
        <p:spPr>
          <a:xfrm>
            <a:off x="838199" y="1690688"/>
            <a:ext cx="589220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pt-BR" sz="1800" b="1"/>
              <a:t>Treinamento do modelo (train model):</a:t>
            </a:r>
            <a:endParaRPr/>
          </a:p>
          <a:p>
            <a:pPr marL="228600" lvl="0" indent="-228600" algn="l" rtl="0">
              <a:lnSpc>
                <a:spcPct val="90000"/>
              </a:lnSpc>
              <a:spcBef>
                <a:spcPts val="600"/>
              </a:spcBef>
              <a:spcAft>
                <a:spcPts val="0"/>
              </a:spcAft>
              <a:buClr>
                <a:schemeClr val="dk1"/>
              </a:buClr>
              <a:buSzPts val="1800"/>
              <a:buChar char="•"/>
            </a:pPr>
            <a:r>
              <a:rPr lang="pt-BR" sz="1800" b="1" i="1"/>
              <a:t>model = train(num_classes=classes,</a:t>
            </a:r>
            <a:endParaRPr/>
          </a:p>
          <a:p>
            <a:pPr marL="0" lvl="0" indent="0" algn="l" rtl="0">
              <a:lnSpc>
                <a:spcPct val="90000"/>
              </a:lnSpc>
              <a:spcBef>
                <a:spcPts val="600"/>
              </a:spcBef>
              <a:spcAft>
                <a:spcPts val="0"/>
              </a:spcAft>
              <a:buClr>
                <a:schemeClr val="dk1"/>
              </a:buClr>
              <a:buSzPts val="1800"/>
              <a:buNone/>
            </a:pPr>
            <a:r>
              <a:rPr lang="pt-BR" sz="1800" b="1" i="1"/>
              <a:t>              learning_rate=LEARNING_RATE,</a:t>
            </a:r>
            <a:endParaRPr/>
          </a:p>
          <a:p>
            <a:pPr marL="0" lvl="0" indent="0" algn="l" rtl="0">
              <a:lnSpc>
                <a:spcPct val="90000"/>
              </a:lnSpc>
              <a:spcBef>
                <a:spcPts val="600"/>
              </a:spcBef>
              <a:spcAft>
                <a:spcPts val="0"/>
              </a:spcAft>
              <a:buClr>
                <a:schemeClr val="dk1"/>
              </a:buClr>
              <a:buSzPts val="1800"/>
              <a:buNone/>
            </a:pPr>
            <a:r>
              <a:rPr lang="pt-BR" sz="1800" b="1" i="1"/>
              <a:t>              num_epochs=EPOCHS,</a:t>
            </a:r>
            <a:endParaRPr/>
          </a:p>
          <a:p>
            <a:pPr marL="0" lvl="0" indent="0" algn="l" rtl="0">
              <a:lnSpc>
                <a:spcPct val="90000"/>
              </a:lnSpc>
              <a:spcBef>
                <a:spcPts val="600"/>
              </a:spcBef>
              <a:spcAft>
                <a:spcPts val="0"/>
              </a:spcAft>
              <a:buClr>
                <a:schemeClr val="dk1"/>
              </a:buClr>
              <a:buSzPts val="1800"/>
              <a:buNone/>
            </a:pPr>
            <a:r>
              <a:rPr lang="pt-BR" sz="1800" b="1" i="1"/>
              <a:t>              alpha=0.35,</a:t>
            </a:r>
            <a:endParaRPr/>
          </a:p>
          <a:p>
            <a:pPr marL="0" lvl="0" indent="0" algn="l" rtl="0">
              <a:lnSpc>
                <a:spcPct val="90000"/>
              </a:lnSpc>
              <a:spcBef>
                <a:spcPts val="600"/>
              </a:spcBef>
              <a:spcAft>
                <a:spcPts val="0"/>
              </a:spcAft>
              <a:buClr>
                <a:schemeClr val="dk1"/>
              </a:buClr>
              <a:buSzPts val="1800"/>
              <a:buNone/>
            </a:pPr>
            <a:r>
              <a:rPr lang="pt-BR" sz="1800" b="1" i="1"/>
              <a:t>              object_weight=100,</a:t>
            </a:r>
            <a:endParaRPr/>
          </a:p>
          <a:p>
            <a:pPr marL="0" lvl="0" indent="0" algn="l" rtl="0">
              <a:lnSpc>
                <a:spcPct val="90000"/>
              </a:lnSpc>
              <a:spcBef>
                <a:spcPts val="600"/>
              </a:spcBef>
              <a:spcAft>
                <a:spcPts val="0"/>
              </a:spcAft>
              <a:buClr>
                <a:schemeClr val="dk1"/>
              </a:buClr>
              <a:buSzPts val="1800"/>
              <a:buNone/>
            </a:pPr>
            <a:r>
              <a:rPr lang="pt-BR" sz="1800" b="1" i="1"/>
              <a:t>              train_dataset=train_dataset,</a:t>
            </a:r>
            <a:endParaRPr/>
          </a:p>
          <a:p>
            <a:pPr marL="0" lvl="0" indent="0" algn="l" rtl="0">
              <a:lnSpc>
                <a:spcPct val="90000"/>
              </a:lnSpc>
              <a:spcBef>
                <a:spcPts val="600"/>
              </a:spcBef>
              <a:spcAft>
                <a:spcPts val="0"/>
              </a:spcAft>
              <a:buClr>
                <a:schemeClr val="dk1"/>
              </a:buClr>
              <a:buSzPts val="1800"/>
              <a:buNone/>
            </a:pPr>
            <a:r>
              <a:rPr lang="pt-BR" sz="1800" b="1" i="1"/>
              <a:t>              validation_dataset=validation_dataset,</a:t>
            </a:r>
            <a:endParaRPr/>
          </a:p>
          <a:p>
            <a:pPr marL="0" lvl="0" indent="0" algn="l" rtl="0">
              <a:lnSpc>
                <a:spcPct val="90000"/>
              </a:lnSpc>
              <a:spcBef>
                <a:spcPts val="600"/>
              </a:spcBef>
              <a:spcAft>
                <a:spcPts val="0"/>
              </a:spcAft>
              <a:buClr>
                <a:schemeClr val="dk1"/>
              </a:buClr>
              <a:buSzPts val="1800"/>
              <a:buNone/>
            </a:pPr>
            <a:r>
              <a:rPr lang="pt-BR" sz="1800" b="1" i="1"/>
              <a:t>              best_model_path=BEST_MODEL_PATH,</a:t>
            </a:r>
            <a:endParaRPr/>
          </a:p>
          <a:p>
            <a:pPr marL="0" lvl="0" indent="0" algn="l" rtl="0">
              <a:lnSpc>
                <a:spcPct val="90000"/>
              </a:lnSpc>
              <a:spcBef>
                <a:spcPts val="600"/>
              </a:spcBef>
              <a:spcAft>
                <a:spcPts val="0"/>
              </a:spcAft>
              <a:buClr>
                <a:schemeClr val="dk1"/>
              </a:buClr>
              <a:buSzPts val="1800"/>
              <a:buNone/>
            </a:pPr>
            <a:r>
              <a:rPr lang="pt-BR" sz="1800" b="1" i="1"/>
              <a:t>              input_shape=MODEL_INPUT_SHAPE,</a:t>
            </a:r>
            <a:endParaRPr/>
          </a:p>
          <a:p>
            <a:pPr marL="0" lvl="0" indent="0" algn="l" rtl="0">
              <a:lnSpc>
                <a:spcPct val="90000"/>
              </a:lnSpc>
              <a:spcBef>
                <a:spcPts val="600"/>
              </a:spcBef>
              <a:spcAft>
                <a:spcPts val="0"/>
              </a:spcAft>
              <a:buClr>
                <a:schemeClr val="dk1"/>
              </a:buClr>
              <a:buSzPts val="1800"/>
              <a:buNone/>
            </a:pPr>
            <a:r>
              <a:rPr lang="pt-BR" sz="1800" b="1" i="1"/>
              <a:t>              batch_size=BATCH_SIZE,</a:t>
            </a:r>
            <a:endParaRPr/>
          </a:p>
          <a:p>
            <a:pPr marL="0" lvl="0" indent="0" algn="l" rtl="0">
              <a:lnSpc>
                <a:spcPct val="90000"/>
              </a:lnSpc>
              <a:spcBef>
                <a:spcPts val="600"/>
              </a:spcBef>
              <a:spcAft>
                <a:spcPts val="0"/>
              </a:spcAft>
              <a:buClr>
                <a:schemeClr val="dk1"/>
              </a:buClr>
              <a:buSzPts val="1800"/>
              <a:buNone/>
            </a:pPr>
            <a:r>
              <a:rPr lang="pt-BR" sz="1800" b="1" i="1"/>
              <a:t>              use_velo=False,</a:t>
            </a:r>
            <a:endParaRPr/>
          </a:p>
          <a:p>
            <a:pPr marL="0" lvl="0" indent="0" algn="l" rtl="0">
              <a:lnSpc>
                <a:spcPct val="90000"/>
              </a:lnSpc>
              <a:spcBef>
                <a:spcPts val="600"/>
              </a:spcBef>
              <a:spcAft>
                <a:spcPts val="0"/>
              </a:spcAft>
              <a:buClr>
                <a:schemeClr val="dk1"/>
              </a:buClr>
              <a:buSzPts val="1800"/>
              <a:buNone/>
            </a:pPr>
            <a:r>
              <a:rPr lang="pt-BR" sz="1800" b="1" i="1"/>
              <a:t>              ensure_determinism=ensure_determinism)</a:t>
            </a:r>
            <a:endParaRPr/>
          </a:p>
          <a:p>
            <a:pPr marL="0" lvl="0" indent="0" algn="l" rtl="0">
              <a:lnSpc>
                <a:spcPct val="90000"/>
              </a:lnSpc>
              <a:spcBef>
                <a:spcPts val="600"/>
              </a:spcBef>
              <a:spcAft>
                <a:spcPts val="0"/>
              </a:spcAft>
              <a:buClr>
                <a:schemeClr val="dk1"/>
              </a:buClr>
              <a:buSzPts val="1600"/>
              <a:buNone/>
            </a:pPr>
            <a:endParaRPr sz="1600"/>
          </a:p>
          <a:p>
            <a:pPr marL="228600" lvl="0" indent="-114300" algn="l" rtl="0">
              <a:lnSpc>
                <a:spcPct val="90000"/>
              </a:lnSpc>
              <a:spcBef>
                <a:spcPts val="600"/>
              </a:spcBef>
              <a:spcAft>
                <a:spcPts val="0"/>
              </a:spcAft>
              <a:buClr>
                <a:schemeClr val="dk1"/>
              </a:buClr>
              <a:buSzPts val="1800"/>
              <a:buNone/>
            </a:pPr>
            <a:endParaRPr sz="1800" b="1" i="1"/>
          </a:p>
          <a:p>
            <a:pPr marL="228600" lvl="0" indent="-50800" algn="l" rtl="0">
              <a:lnSpc>
                <a:spcPct val="90000"/>
              </a:lnSpc>
              <a:spcBef>
                <a:spcPts val="1000"/>
              </a:spcBef>
              <a:spcAft>
                <a:spcPts val="0"/>
              </a:spcAft>
              <a:buClr>
                <a:schemeClr val="dk1"/>
              </a:buClr>
              <a:buSzPts val="2800"/>
              <a:buNone/>
            </a:pPr>
            <a:endParaRPr b="1"/>
          </a:p>
          <a:p>
            <a:pPr marL="228600" lvl="0" indent="-114300" algn="l" rtl="0">
              <a:lnSpc>
                <a:spcPct val="90000"/>
              </a:lnSpc>
              <a:spcBef>
                <a:spcPts val="1000"/>
              </a:spcBef>
              <a:spcAft>
                <a:spcPts val="0"/>
              </a:spcAft>
              <a:buClr>
                <a:schemeClr val="dk1"/>
              </a:buClr>
              <a:buSzPts val="1800"/>
              <a:buNone/>
            </a:pPr>
            <a:endParaRPr sz="1800"/>
          </a:p>
          <a:p>
            <a:pPr marL="228600" lvl="0" indent="-11430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000"/>
              <a:buNone/>
            </a:pPr>
            <a:endParaRPr sz="2000"/>
          </a:p>
        </p:txBody>
      </p:sp>
      <p:sp>
        <p:nvSpPr>
          <p:cNvPr id="1103" name="Google Shape;1103;p117"/>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104" name="Google Shape;1104;p117"/>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
        <p:nvSpPr>
          <p:cNvPr id="1105" name="Google Shape;1105;p117"/>
          <p:cNvSpPr txBox="1"/>
          <p:nvPr/>
        </p:nvSpPr>
        <p:spPr>
          <a:xfrm>
            <a:off x="5911702" y="1254753"/>
            <a:ext cx="6280297"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Os parâmetros são explicados abaixo: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num_classes: </a:t>
            </a:r>
            <a:r>
              <a:rPr lang="pt-BR" sz="1800">
                <a:solidFill>
                  <a:schemeClr val="dk1"/>
                </a:solidFill>
                <a:latin typeface="Calibri"/>
                <a:ea typeface="Calibri"/>
                <a:cs typeface="Calibri"/>
                <a:sym typeface="Calibri"/>
              </a:rPr>
              <a:t>O número de classes no conjunto de dados.</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learning_rate: </a:t>
            </a:r>
            <a:r>
              <a:rPr lang="pt-BR" sz="1800">
                <a:solidFill>
                  <a:schemeClr val="dk1"/>
                </a:solidFill>
                <a:latin typeface="Calibri"/>
                <a:ea typeface="Calibri"/>
                <a:cs typeface="Calibri"/>
                <a:sym typeface="Calibri"/>
              </a:rPr>
              <a:t>A taxa de aprendizado para o otimizador.</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num_epochs: </a:t>
            </a:r>
            <a:r>
              <a:rPr lang="pt-BR" sz="1800">
                <a:solidFill>
                  <a:schemeClr val="dk1"/>
                </a:solidFill>
                <a:latin typeface="Calibri"/>
                <a:ea typeface="Calibri"/>
                <a:cs typeface="Calibri"/>
                <a:sym typeface="Calibri"/>
              </a:rPr>
              <a:t>O número de épocas para treinar o modelo.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alpha: </a:t>
            </a:r>
            <a:r>
              <a:rPr lang="pt-BR" sz="1800">
                <a:solidFill>
                  <a:schemeClr val="dk1"/>
                </a:solidFill>
                <a:latin typeface="Calibri"/>
                <a:ea typeface="Calibri"/>
                <a:cs typeface="Calibri"/>
                <a:sym typeface="Calibri"/>
              </a:rPr>
              <a:t>Um hiperparâmetro para a função de perda (não especificado neste código).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object_weight: </a:t>
            </a:r>
            <a:r>
              <a:rPr lang="pt-BR" sz="1800">
                <a:solidFill>
                  <a:schemeClr val="dk1"/>
                </a:solidFill>
                <a:latin typeface="Calibri"/>
                <a:ea typeface="Calibri"/>
                <a:cs typeface="Calibri"/>
                <a:sym typeface="Calibri"/>
              </a:rPr>
              <a:t>Um peso para a função de perda (não especificado neste código).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train_dataset: </a:t>
            </a:r>
            <a:r>
              <a:rPr lang="pt-BR" sz="1800">
                <a:solidFill>
                  <a:schemeClr val="dk1"/>
                </a:solidFill>
                <a:latin typeface="Calibri"/>
                <a:ea typeface="Calibri"/>
                <a:cs typeface="Calibri"/>
                <a:sym typeface="Calibri"/>
              </a:rPr>
              <a:t>O conjunto de dados de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validation_dataset: </a:t>
            </a:r>
            <a:r>
              <a:rPr lang="pt-BR" sz="1800">
                <a:solidFill>
                  <a:schemeClr val="dk1"/>
                </a:solidFill>
                <a:latin typeface="Calibri"/>
                <a:ea typeface="Calibri"/>
                <a:cs typeface="Calibri"/>
                <a:sym typeface="Calibri"/>
              </a:rPr>
              <a:t>O conjunto de dados de validação.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best_model_path: </a:t>
            </a:r>
            <a:r>
              <a:rPr lang="pt-BR" sz="1800">
                <a:solidFill>
                  <a:schemeClr val="dk1"/>
                </a:solidFill>
                <a:latin typeface="Calibri"/>
                <a:ea typeface="Calibri"/>
                <a:cs typeface="Calibri"/>
                <a:sym typeface="Calibri"/>
              </a:rPr>
              <a:t>O caminho para salvar o melhor modelo durante o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input_shape: </a:t>
            </a:r>
            <a:r>
              <a:rPr lang="pt-BR" sz="1800">
                <a:solidFill>
                  <a:schemeClr val="dk1"/>
                </a:solidFill>
                <a:latin typeface="Calibri"/>
                <a:ea typeface="Calibri"/>
                <a:cs typeface="Calibri"/>
                <a:sym typeface="Calibri"/>
              </a:rPr>
              <a:t>A forma da entrada para o modelo.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batch_size:</a:t>
            </a:r>
            <a:r>
              <a:rPr lang="pt-BR" sz="1800">
                <a:solidFill>
                  <a:schemeClr val="dk1"/>
                </a:solidFill>
                <a:latin typeface="Calibri"/>
                <a:ea typeface="Calibri"/>
                <a:cs typeface="Calibri"/>
                <a:sym typeface="Calibri"/>
              </a:rPr>
              <a:t> O tamanho do lote para o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use_velo: </a:t>
            </a:r>
            <a:r>
              <a:rPr lang="pt-BR" sz="1800">
                <a:solidFill>
                  <a:schemeClr val="dk1"/>
                </a:solidFill>
                <a:latin typeface="Calibri"/>
                <a:ea typeface="Calibri"/>
                <a:cs typeface="Calibri"/>
                <a:sym typeface="Calibri"/>
              </a:rPr>
              <a:t>Um sinalizador para usar ou não o VeLo (um otimizador de aprendizado).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ensure_determinism: </a:t>
            </a:r>
            <a:r>
              <a:rPr lang="pt-BR" sz="1800">
                <a:solidFill>
                  <a:schemeClr val="dk1"/>
                </a:solidFill>
                <a:latin typeface="Calibri"/>
                <a:ea typeface="Calibri"/>
                <a:cs typeface="Calibri"/>
                <a:sym typeface="Calibri"/>
              </a:rPr>
              <a:t>Um sinalizador para garantir ou não o determinismo durante o treinamento.</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112" name="Google Shape;1112;p118"/>
          <p:cNvSpPr txBox="1">
            <a:spLocks noGrp="1"/>
          </p:cNvSpPr>
          <p:nvPr>
            <p:ph type="body" idx="1"/>
          </p:nvPr>
        </p:nvSpPr>
        <p:spPr>
          <a:xfrm>
            <a:off x="838199"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pt-BR" sz="2400" b="1"/>
              <a:t>Treinamento do modelo (train model):</a:t>
            </a:r>
            <a:endParaRPr/>
          </a:p>
          <a:p>
            <a:pPr marL="228600" lvl="0" indent="-228600" algn="l" rtl="0">
              <a:lnSpc>
                <a:spcPct val="90000"/>
              </a:lnSpc>
              <a:spcBef>
                <a:spcPts val="600"/>
              </a:spcBef>
              <a:spcAft>
                <a:spcPts val="0"/>
              </a:spcAft>
              <a:buClr>
                <a:schemeClr val="dk1"/>
              </a:buClr>
              <a:buSzPts val="1800"/>
              <a:buChar char="•"/>
            </a:pPr>
            <a:r>
              <a:rPr lang="pt-BR" sz="1800" b="1" i="1"/>
              <a:t>disable_per_channel_quantization = False</a:t>
            </a:r>
            <a:endParaRPr/>
          </a:p>
          <a:p>
            <a:pPr marL="0" lvl="0" indent="0" algn="l" rtl="0">
              <a:lnSpc>
                <a:spcPct val="90000"/>
              </a:lnSpc>
              <a:spcBef>
                <a:spcPts val="600"/>
              </a:spcBef>
              <a:spcAft>
                <a:spcPts val="0"/>
              </a:spcAft>
              <a:buClr>
                <a:schemeClr val="dk1"/>
              </a:buClr>
              <a:buSzPts val="1800"/>
              <a:buNone/>
            </a:pPr>
            <a:endParaRPr sz="1800" b="1" i="1"/>
          </a:p>
          <a:p>
            <a:pPr marL="0" lvl="0" indent="0" algn="l" rtl="0">
              <a:lnSpc>
                <a:spcPct val="90000"/>
              </a:lnSpc>
              <a:spcBef>
                <a:spcPts val="600"/>
              </a:spcBef>
              <a:spcAft>
                <a:spcPts val="0"/>
              </a:spcAft>
              <a:buClr>
                <a:schemeClr val="dk1"/>
              </a:buClr>
              <a:buSzPts val="1800"/>
              <a:buNone/>
            </a:pPr>
            <a:r>
              <a:rPr lang="pt-BR" sz="1800"/>
              <a:t>Esta linha define uma variável disable_per_channel_quantization. Se for verdadeiro, a quantização por canal será desativada. A quantização por canal é uma técnica usada para reduzir o tamanho do modelo e a latência da inferência, mas pode afetar a precisão do modelo. Neste caso, a quantização por canal não é desativada.</a:t>
            </a:r>
            <a:endParaRPr/>
          </a:p>
          <a:p>
            <a:pPr marL="0" lvl="0" indent="0" algn="l" rtl="0">
              <a:lnSpc>
                <a:spcPct val="90000"/>
              </a:lnSpc>
              <a:spcBef>
                <a:spcPts val="600"/>
              </a:spcBef>
              <a:spcAft>
                <a:spcPts val="0"/>
              </a:spcAft>
              <a:buClr>
                <a:schemeClr val="dk1"/>
              </a:buClr>
              <a:buSzPts val="1800"/>
              <a:buNone/>
            </a:pPr>
            <a:endParaRPr sz="1800"/>
          </a:p>
          <a:p>
            <a:pPr marL="0" lvl="0" indent="0" algn="l" rtl="0">
              <a:lnSpc>
                <a:spcPct val="90000"/>
              </a:lnSpc>
              <a:spcBef>
                <a:spcPts val="600"/>
              </a:spcBef>
              <a:spcAft>
                <a:spcPts val="0"/>
              </a:spcAft>
              <a:buClr>
                <a:schemeClr val="dk1"/>
              </a:buClr>
              <a:buSzPts val="1800"/>
              <a:buNone/>
            </a:pPr>
            <a:r>
              <a:rPr lang="pt-BR" sz="1800"/>
              <a:t>Por fim, as linhas de código para o modelo foram estas, dentro do EDGE IMPULSE você encontra todo o código e pode altera-lo, caso queira. Ou seja, poderia adicionar camadas, alterar parâmetros, enfim, como exemplo:</a:t>
            </a:r>
            <a:endParaRPr/>
          </a:p>
          <a:p>
            <a:pPr marL="0" lvl="0" indent="0" algn="l" rtl="0">
              <a:lnSpc>
                <a:spcPct val="90000"/>
              </a:lnSpc>
              <a:spcBef>
                <a:spcPts val="600"/>
              </a:spcBef>
              <a:spcAft>
                <a:spcPts val="0"/>
              </a:spcAft>
              <a:buClr>
                <a:schemeClr val="dk1"/>
              </a:buClr>
              <a:buSzPts val="1800"/>
              <a:buNone/>
            </a:pPr>
            <a:endParaRPr sz="1800"/>
          </a:p>
          <a:p>
            <a:pPr marL="0" lvl="0" indent="0" algn="l" rtl="0">
              <a:lnSpc>
                <a:spcPct val="90000"/>
              </a:lnSpc>
              <a:spcBef>
                <a:spcPts val="600"/>
              </a:spcBef>
              <a:spcAft>
                <a:spcPts val="0"/>
              </a:spcAft>
              <a:buClr>
                <a:schemeClr val="dk1"/>
              </a:buClr>
              <a:buSzPts val="1800"/>
              <a:buNone/>
            </a:pPr>
            <a:r>
              <a:rPr lang="pt-BR" sz="1800"/>
              <a:t>É possível adicionar mais camadas convolucionais ao modelo isto tornará mais pesado este, e por sequencia aumentará o tempo de inferência e também seu gasto de processamento e memória. Podendo ou não melhorar o desempenho, depende de cada caso.</a:t>
            </a:r>
            <a:endParaRPr sz="1800" i="1"/>
          </a:p>
          <a:p>
            <a:pPr marL="228600" lvl="0" indent="-50800" algn="l" rtl="0">
              <a:lnSpc>
                <a:spcPct val="90000"/>
              </a:lnSpc>
              <a:spcBef>
                <a:spcPts val="1000"/>
              </a:spcBef>
              <a:spcAft>
                <a:spcPts val="0"/>
              </a:spcAft>
              <a:buClr>
                <a:schemeClr val="dk1"/>
              </a:buClr>
              <a:buSzPts val="2800"/>
              <a:buNone/>
            </a:pPr>
            <a:endParaRPr b="1"/>
          </a:p>
          <a:p>
            <a:pPr marL="228600" lvl="0" indent="-114300" algn="l" rtl="0">
              <a:lnSpc>
                <a:spcPct val="90000"/>
              </a:lnSpc>
              <a:spcBef>
                <a:spcPts val="1000"/>
              </a:spcBef>
              <a:spcAft>
                <a:spcPts val="0"/>
              </a:spcAft>
              <a:buClr>
                <a:schemeClr val="dk1"/>
              </a:buClr>
              <a:buSzPts val="1800"/>
              <a:buNone/>
            </a:pPr>
            <a:endParaRPr sz="1800"/>
          </a:p>
          <a:p>
            <a:pPr marL="228600" lvl="0" indent="-11430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000"/>
              <a:buNone/>
            </a:pPr>
            <a:endParaRPr sz="2000"/>
          </a:p>
        </p:txBody>
      </p:sp>
      <p:sp>
        <p:nvSpPr>
          <p:cNvPr id="1113" name="Google Shape;1113;p118"/>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114" name="Google Shape;1114;p118"/>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19"/>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	Anexo 2 – Treinamento passo a passo.</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25" name="Google Shape;1125;p12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pt-BR" dirty="0"/>
              <a:t>1° PASSO: Criação da base de dados. Faça sua própria ou adquira base de dados através da internet, pelo </a:t>
            </a:r>
            <a:r>
              <a:rPr lang="pt-BR" u="sng" dirty="0" err="1">
                <a:solidFill>
                  <a:schemeClr val="hlink"/>
                </a:solidFill>
                <a:hlinkClick r:id="rId3"/>
              </a:rPr>
              <a:t>kaggle</a:t>
            </a:r>
            <a:r>
              <a:rPr lang="pt-BR" dirty="0"/>
              <a:t> pelo </a:t>
            </a:r>
            <a:r>
              <a:rPr lang="pt-BR" u="sng" dirty="0" err="1">
                <a:solidFill>
                  <a:schemeClr val="hlink"/>
                </a:solidFill>
                <a:hlinkClick r:id="rId4"/>
              </a:rPr>
              <a:t>roboflow</a:t>
            </a:r>
            <a:r>
              <a:rPr lang="pt-BR" dirty="0"/>
              <a:t>, artigos científicos. Verificar se são imagens para detecção de objetos e se possuem </a:t>
            </a:r>
            <a:r>
              <a:rPr lang="pt-BR" dirty="0" err="1"/>
              <a:t>label</a:t>
            </a:r>
            <a:r>
              <a:rPr lang="pt-BR" dirty="0"/>
              <a:t>, ou seja se são rotuladas e possuem bounding boxes.</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dirty="0"/>
              <a:t>2° PASSO: Adequação aos requisitos necessários para um bom funcionamento do modelo FOMO para os seus dados. Redimensionar, esticar a imagem, cortar. Filtrar e </a:t>
            </a:r>
            <a:r>
              <a:rPr lang="pt-BR" dirty="0" err="1"/>
              <a:t>pré</a:t>
            </a:r>
            <a:r>
              <a:rPr lang="pt-BR" dirty="0"/>
              <a:t>-processar a imagem, escolher o modelo de detecção de objetos e salvar a criação do Impulso.</a:t>
            </a:r>
            <a:endParaRPr i="1" dirty="0"/>
          </a:p>
          <a:p>
            <a:pPr marL="228600" lvl="0" indent="-50800" algn="just"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1758950" y="1178075"/>
            <a:ext cx="8674100" cy="3399850"/>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201" y="4794499"/>
            <a:ext cx="10515599" cy="1862048"/>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Cada camada cria uma imagem difusa de resolução mais baixa da camada anterior. Cada 'pixel' na segunda camada mapeia aproximadamente um bloco 4x4 de pixels na camada de entrada, e a parte interessante é que a localidade é um tanto preservada. O 'pixel' na camada 2 em (0, 0) será mapeado aproximadamente de volta ao canto superior esquerdo da imagem de entrada.</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32" name="Google Shape;1132;p12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pt-BR"/>
              <a:t>3° PASSO: Após salvar o impulso, irá até geração das características do modelo em relação a base de dados, analisar sobre os canais se será RGB ou Gray Scale, ou seja, colorido, ou escala de cinza, teste, para analisar qual desempenharia melhor, pois depende de cada caso.</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pt-BR"/>
              <a:t>4° PASSO: Após analisar isto, e gerar as características analise o cluster formado, veja se a separação dos objetos estão seguindo algum padrão, cada classe possui uma cor, portanto quanto mais afastadas cada conjunto de cor, mais diferentes são e melhor o modelo irá se desempenhar.</a:t>
            </a:r>
            <a:endParaRPr i="1"/>
          </a:p>
          <a:p>
            <a:pPr marL="228600" lvl="0" indent="-5080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39" name="Google Shape;1139;p12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just" rtl="0">
              <a:lnSpc>
                <a:spcPct val="90000"/>
              </a:lnSpc>
              <a:spcBef>
                <a:spcPts val="0"/>
              </a:spcBef>
              <a:spcAft>
                <a:spcPts val="0"/>
              </a:spcAft>
              <a:buClr>
                <a:schemeClr val="dk1"/>
              </a:buClr>
              <a:buSzPct val="100000"/>
              <a:buChar char="•"/>
            </a:pPr>
            <a:r>
              <a:rPr lang="pt-BR"/>
              <a:t>7° PASSO: Gerando as características e analisando sobre elas, irá para parte de treinamento do modelo. Caso no passo 2, você tem escolhido detecção de objetos, provável que apareça FOMO (Fasts Objects More Objects) MobileNetV2 0.35, para treinamento, com configurações padrões. Geralmente esta configuração é o que o EDGE IMPULSE sugere para teste inicial, que já retorna um resultado bom, mas não o melhor na maioria das vezes. Portanto para um bom desempenho é necessário estudar e avaliar sua base de dados e o objetivo ao utilizar este modelo.</a:t>
            </a:r>
            <a:endParaRPr/>
          </a:p>
          <a:p>
            <a:pPr marL="0" lvl="0" indent="0" algn="just" rtl="0">
              <a:lnSpc>
                <a:spcPct val="90000"/>
              </a:lnSpc>
              <a:spcBef>
                <a:spcPts val="1000"/>
              </a:spcBef>
              <a:spcAft>
                <a:spcPts val="0"/>
              </a:spcAft>
              <a:buClr>
                <a:schemeClr val="dk1"/>
              </a:buClr>
              <a:buSzPct val="100000"/>
              <a:buNone/>
            </a:pPr>
            <a:endParaRPr/>
          </a:p>
          <a:p>
            <a:pPr marL="228600" lvl="0" indent="-228600" algn="just" rtl="0">
              <a:lnSpc>
                <a:spcPct val="90000"/>
              </a:lnSpc>
              <a:spcBef>
                <a:spcPts val="1000"/>
              </a:spcBef>
              <a:spcAft>
                <a:spcPts val="0"/>
              </a:spcAft>
              <a:buClr>
                <a:schemeClr val="dk1"/>
              </a:buClr>
              <a:buSzPct val="100000"/>
              <a:buChar char="•"/>
            </a:pPr>
            <a:r>
              <a:rPr lang="pt-BR"/>
              <a:t>8° PASSO: Treinando o modelo, com a configuração padrão, veja o resultado, e veja os logs, ou seja o registro do treinamento, para analisar sobre a variação das métricas como acurácia, F1-Score e precisão. Também muito importante analisar o teste, na secção mais abaixo, vá até testar modelo, e teste inicializando o valor do theshold, ou confiança para 0.5, para avaliar o teste do modelo. Após isto, é recomendado utilizar-se do EON Tunner, para que se possa avaliar o melhor modelo de acordo com sua base de dados. Avaliando isto, pode ser que ajude e melhore ainda mais o resultado que tinha obtido anteriormente, assim caso isto aconteça assuma este modelo como sua camada primária. Posteriormente teste novamente para ver o resultado obtido para uma confiança de 0.5.</a:t>
            </a:r>
            <a:endParaRPr i="1"/>
          </a:p>
          <a:p>
            <a:pPr marL="228600" lvl="0" indent="-104140" algn="just" rtl="0">
              <a:lnSpc>
                <a:spcPct val="90000"/>
              </a:lnSpc>
              <a:spcBef>
                <a:spcPts val="1000"/>
              </a:spcBef>
              <a:spcAft>
                <a:spcPts val="0"/>
              </a:spcAft>
              <a:buClr>
                <a:schemeClr val="dk1"/>
              </a:buClr>
              <a:buSzPct val="100000"/>
              <a:buNone/>
            </a:pP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46" name="Google Shape;1146;p12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just" rtl="0">
              <a:lnSpc>
                <a:spcPct val="90000"/>
              </a:lnSpc>
              <a:spcBef>
                <a:spcPts val="0"/>
              </a:spcBef>
              <a:spcAft>
                <a:spcPts val="0"/>
              </a:spcAft>
              <a:buClr>
                <a:schemeClr val="dk1"/>
              </a:buClr>
              <a:buSzPct val="100000"/>
              <a:buChar char="•"/>
            </a:pPr>
            <a:r>
              <a:rPr lang="pt-BR" dirty="0"/>
              <a:t>9° PASSO: Testando o modelo sugerido pelo EON </a:t>
            </a:r>
            <a:r>
              <a:rPr lang="pt-BR" dirty="0" err="1"/>
              <a:t>tunner</a:t>
            </a:r>
            <a:r>
              <a:rPr lang="pt-BR" dirty="0"/>
              <a:t>, veja todas as métricas novamente o treinamento e o teste, o desempenho de RAM e Flash, assim também como o tempo de inferência, para analisar qual métrica mais importa para seu modelo, ou seja, existe algo que possui um grão de importância maior do que outro. Além de também, muita das vezes, quando possuem muitas classes acima de 5 classes, é possível que o valor de precisão alcançado por alguma destas foi abaixo de 50, retornando um valor ruim, isto também é possível de colocar como teste e parâmetro no EON </a:t>
            </a:r>
            <a:r>
              <a:rPr lang="pt-BR" dirty="0" err="1"/>
              <a:t>tunner</a:t>
            </a:r>
            <a:r>
              <a:rPr lang="pt-BR" dirty="0"/>
              <a:t>, para que ele ajuste conforme esta solicitação.</a:t>
            </a:r>
            <a:endParaRPr dirty="0"/>
          </a:p>
          <a:p>
            <a:pPr marL="0" lvl="0" indent="0"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dirty="0"/>
              <a:t>10° PASSO: Validando este possível caso para seu objetivo, caso alcance um resultado bom ótimo, caso não, teste ainda com alterações, como exemplo de algumas características, desde performance para separação dos dados, veja se sua base de dados está balanceada. Além de muitos outros parâmetros como : </a:t>
            </a:r>
            <a:r>
              <a:rPr lang="pt-BR" i="1" dirty="0"/>
              <a:t>Batch </a:t>
            </a:r>
            <a:r>
              <a:rPr lang="pt-BR" i="1" dirty="0" err="1"/>
              <a:t>Size</a:t>
            </a:r>
            <a:r>
              <a:rPr lang="pt-BR" i="1" dirty="0"/>
              <a:t>, Learning rate, Data </a:t>
            </a:r>
            <a:r>
              <a:rPr lang="pt-BR" i="1" dirty="0" err="1"/>
              <a:t>augmentation</a:t>
            </a:r>
            <a:r>
              <a:rPr lang="pt-BR" i="1" dirty="0"/>
              <a:t>, </a:t>
            </a:r>
            <a:r>
              <a:rPr lang="pt-BR" i="1" dirty="0" err="1"/>
              <a:t>learned</a:t>
            </a:r>
            <a:r>
              <a:rPr lang="pt-BR" i="1" dirty="0"/>
              <a:t> </a:t>
            </a:r>
            <a:r>
              <a:rPr lang="pt-BR" i="1" dirty="0" err="1"/>
              <a:t>optimizer</a:t>
            </a:r>
            <a:r>
              <a:rPr lang="pt-BR" i="1" dirty="0"/>
              <a:t>, </a:t>
            </a:r>
            <a:r>
              <a:rPr lang="pt-BR" i="1" dirty="0" err="1"/>
              <a:t>Number</a:t>
            </a:r>
            <a:r>
              <a:rPr lang="pt-BR" i="1" dirty="0"/>
              <a:t> </a:t>
            </a:r>
            <a:r>
              <a:rPr lang="pt-BR" i="1" dirty="0" err="1"/>
              <a:t>of</a:t>
            </a:r>
            <a:r>
              <a:rPr lang="pt-BR" i="1" dirty="0"/>
              <a:t> </a:t>
            </a:r>
            <a:r>
              <a:rPr lang="pt-BR" i="1" dirty="0" err="1"/>
              <a:t>cycles</a:t>
            </a:r>
            <a:r>
              <a:rPr lang="pt-BR" i="1" dirty="0"/>
              <a:t> or </a:t>
            </a:r>
            <a:r>
              <a:rPr lang="pt-BR" i="1" dirty="0" err="1"/>
              <a:t>epochs</a:t>
            </a:r>
            <a:r>
              <a:rPr lang="pt-BR" i="1" dirty="0"/>
              <a:t>. </a:t>
            </a:r>
            <a:endParaRPr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53" name="Google Shape;1153;p12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ct val="100000"/>
              <a:buChar char="•"/>
            </a:pPr>
            <a:r>
              <a:rPr lang="pt-BR" dirty="0"/>
              <a:t>11° PASSO: Mas caso já tenha alterado tudo que fosse possível de se analisar subindo ou descendo valores, enquanto mantem outros, e não houve uma melhora que lhe interessou. Siga e clique nestes três pontos. Vá em switch </a:t>
            </a:r>
            <a:r>
              <a:rPr lang="pt-BR" dirty="0" err="1"/>
              <a:t>to</a:t>
            </a:r>
            <a:r>
              <a:rPr lang="pt-BR" dirty="0"/>
              <a:t> </a:t>
            </a:r>
            <a:r>
              <a:rPr lang="pt-BR" dirty="0" err="1"/>
              <a:t>keras</a:t>
            </a:r>
            <a:r>
              <a:rPr lang="pt-BR" dirty="0"/>
              <a:t>(expert) </a:t>
            </a:r>
            <a:r>
              <a:rPr lang="pt-BR" dirty="0" err="1"/>
              <a:t>mode</a:t>
            </a:r>
            <a:r>
              <a:rPr lang="pt-BR" dirty="0"/>
              <a:t> ou </a:t>
            </a:r>
            <a:r>
              <a:rPr lang="pt-BR" dirty="0" err="1"/>
              <a:t>edit</a:t>
            </a:r>
            <a:r>
              <a:rPr lang="pt-BR" dirty="0"/>
              <a:t> block </a:t>
            </a:r>
            <a:r>
              <a:rPr lang="pt-BR" dirty="0" err="1"/>
              <a:t>locally</a:t>
            </a:r>
            <a:r>
              <a:rPr lang="pt-BR" dirty="0"/>
              <a:t>. Ou irá editar dentro do </a:t>
            </a:r>
            <a:r>
              <a:rPr lang="pt-BR" dirty="0" err="1"/>
              <a:t>edge</a:t>
            </a:r>
            <a:r>
              <a:rPr lang="pt-BR" dirty="0"/>
              <a:t> impulse, ou irá editar localmente, baixando o arquivo .ZIP.</a:t>
            </a: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dirty="0"/>
              <a:t> 12° PASSO: Neste ponto as alterações são de conhecimento mais técnico, podendo se alterar as configurações que são empregadas para que o FOMO funcione, e que você possa atribuir para avaliar se certas modificações irão te auxiliar ou não.</a:t>
            </a:r>
            <a:endParaRPr dirty="0"/>
          </a:p>
        </p:txBody>
      </p:sp>
      <p:pic>
        <p:nvPicPr>
          <p:cNvPr id="1154" name="Google Shape;1154;p124"/>
          <p:cNvPicPr preferRelativeResize="0"/>
          <p:nvPr/>
        </p:nvPicPr>
        <p:blipFill rotWithShape="1">
          <a:blip r:embed="rId3">
            <a:alphaModFix/>
          </a:blip>
          <a:srcRect l="2602" r="3221"/>
          <a:stretch/>
        </p:blipFill>
        <p:spPr>
          <a:xfrm>
            <a:off x="3739608" y="3277412"/>
            <a:ext cx="4556899" cy="1076325"/>
          </a:xfrm>
          <a:prstGeom prst="rect">
            <a:avLst/>
          </a:prstGeom>
          <a:noFill/>
          <a:ln>
            <a:noFill/>
          </a:ln>
        </p:spPr>
      </p:pic>
      <p:cxnSp>
        <p:nvCxnSpPr>
          <p:cNvPr id="1155" name="Google Shape;1155;p124"/>
          <p:cNvCxnSpPr/>
          <p:nvPr/>
        </p:nvCxnSpPr>
        <p:spPr>
          <a:xfrm>
            <a:off x="5196468" y="3866357"/>
            <a:ext cx="899532" cy="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156" name="Google Shape;1156;p124"/>
          <p:cNvCxnSpPr/>
          <p:nvPr/>
        </p:nvCxnSpPr>
        <p:spPr>
          <a:xfrm>
            <a:off x="5196468" y="4152571"/>
            <a:ext cx="899532" cy="0"/>
          </a:xfrm>
          <a:prstGeom prst="straightConnector1">
            <a:avLst/>
          </a:prstGeom>
          <a:noFill/>
          <a:ln w="57150" cap="flat" cmpd="sng">
            <a:solidFill>
              <a:schemeClr val="accent1"/>
            </a:solidFill>
            <a:prstDash val="solid"/>
            <a:miter lim="800000"/>
            <a:headEnd type="none" w="sm" len="sm"/>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2084160" y="1179223"/>
            <a:ext cx="8023679" cy="2740782"/>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199" y="3920005"/>
            <a:ext cx="10515599" cy="2569934"/>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Quanto mais fundo você vai em uma rede normal de classificação de imagens, menos dessa localidade (ou "campo receptivo") é preservada até que você finalmente tenha apenas 1 resultado. O FOMO usa a mesma arquitetura, mas corta as últimas camadas de um modelo padrão de classificação de imagens e substitui esta camada por um mapa de probabilidade de classe por região (por exemplo, um mapa 4x4 no exemplo acima). Em seguida, possui uma função de perda personalizada que força a rede a preservar totalmente a localidade na camada final.</a:t>
            </a:r>
          </a:p>
        </p:txBody>
      </p:sp>
    </p:spTree>
    <p:extLst>
      <p:ext uri="{BB962C8B-B14F-4D97-AF65-F5344CB8AC3E}">
        <p14:creationId xmlns:p14="http://schemas.microsoft.com/office/powerpoint/2010/main" val="908549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2084160" y="1179223"/>
            <a:ext cx="8023679" cy="2740782"/>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199" y="3920005"/>
            <a:ext cx="10515599" cy="1508105"/>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A resolução do mapa de calor é determinada pelo local onde você corta as camadas da rede. Para o modelo FOMO treinado acima (nas garrafas de cerveja), fazemos isso quando o tamanho do mapa de calor é 8x menor que a imagem de entrada (a imagem de entrada de 160x160 produzirá um mapa de calor 20x20), mas isso é configurável.</a:t>
            </a:r>
          </a:p>
        </p:txBody>
      </p:sp>
    </p:spTree>
    <p:extLst>
      <p:ext uri="{BB962C8B-B14F-4D97-AF65-F5344CB8AC3E}">
        <p14:creationId xmlns:p14="http://schemas.microsoft.com/office/powerpoint/2010/main" val="655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Origem do FOMO</a:t>
            </a:r>
            <a:endParaRPr dirty="0"/>
          </a:p>
        </p:txBody>
      </p:sp>
      <p:sp>
        <p:nvSpPr>
          <p:cNvPr id="317" name="Google Shape;317;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41934" algn="just" rtl="0">
              <a:lnSpc>
                <a:spcPct val="90000"/>
              </a:lnSpc>
              <a:spcBef>
                <a:spcPts val="0"/>
              </a:spcBef>
              <a:spcAft>
                <a:spcPts val="0"/>
              </a:spcAft>
              <a:buClr>
                <a:schemeClr val="dk1"/>
              </a:buClr>
              <a:buSzPts val="2800"/>
              <a:buChar char="•"/>
            </a:pPr>
            <a:r>
              <a:rPr lang="pt-BR" b="0" i="0">
                <a:latin typeface="Calibri"/>
                <a:ea typeface="Calibri"/>
                <a:cs typeface="Calibri"/>
                <a:sym typeface="Calibri"/>
              </a:rPr>
              <a:t>O modelo FOMO é de propriedade da ferramenta Edge Impulse, foi inaugurado em março de 2022. Por </a:t>
            </a:r>
            <a:r>
              <a:rPr lang="pt-BR" b="0" i="0" u="sng">
                <a:solidFill>
                  <a:schemeClr val="hlink"/>
                </a:solidFill>
                <a:latin typeface="Calibri"/>
                <a:ea typeface="Calibri"/>
                <a:cs typeface="Calibri"/>
                <a:sym typeface="Calibri"/>
                <a:hlinkClick r:id="rId3"/>
              </a:rPr>
              <a:t>Louis Moreau</a:t>
            </a:r>
            <a:r>
              <a:rPr lang="pt-BR" b="0" i="0">
                <a:latin typeface="Calibri"/>
                <a:ea typeface="Calibri"/>
                <a:cs typeface="Calibri"/>
                <a:sym typeface="Calibri"/>
              </a:rPr>
              <a:t>.  </a:t>
            </a:r>
            <a:endParaRPr/>
          </a:p>
          <a:p>
            <a:pPr marL="0" lvl="0" indent="0" algn="just" rtl="0">
              <a:lnSpc>
                <a:spcPct val="90000"/>
              </a:lnSpc>
              <a:spcBef>
                <a:spcPts val="1000"/>
              </a:spcBef>
              <a:spcAft>
                <a:spcPts val="0"/>
              </a:spcAft>
              <a:buClr>
                <a:schemeClr val="dk1"/>
              </a:buClr>
              <a:buSzPts val="2800"/>
              <a:buNone/>
            </a:pPr>
            <a:endParaRPr b="0" i="0">
              <a:latin typeface="Calibri"/>
              <a:ea typeface="Calibri"/>
              <a:cs typeface="Calibri"/>
              <a:sym typeface="Calibri"/>
            </a:endParaRPr>
          </a:p>
          <a:p>
            <a:pPr marL="228600" lvl="0" indent="-241934" algn="just" rtl="0">
              <a:lnSpc>
                <a:spcPct val="90000"/>
              </a:lnSpc>
              <a:spcBef>
                <a:spcPts val="1000"/>
              </a:spcBef>
              <a:spcAft>
                <a:spcPts val="0"/>
              </a:spcAft>
              <a:buClr>
                <a:schemeClr val="dk1"/>
              </a:buClr>
              <a:buSzPts val="2800"/>
              <a:buChar char="•"/>
            </a:pPr>
            <a:r>
              <a:rPr lang="pt-BR" b="0" i="0">
                <a:latin typeface="Calibri"/>
                <a:ea typeface="Calibri"/>
                <a:cs typeface="Calibri"/>
                <a:sym typeface="Calibri"/>
              </a:rPr>
              <a:t>FOMO é um novo algoritmo de aprendizado de máquina derivado da arquitetura MobileNetV2, que permite a detecção de objetos em dispositivos restritos.</a:t>
            </a:r>
            <a:endParaRPr/>
          </a:p>
          <a:p>
            <a:pPr marL="0" lvl="0" indent="0" algn="just" rtl="0">
              <a:lnSpc>
                <a:spcPct val="90000"/>
              </a:lnSpc>
              <a:spcBef>
                <a:spcPts val="1000"/>
              </a:spcBef>
              <a:spcAft>
                <a:spcPts val="0"/>
              </a:spcAft>
              <a:buClr>
                <a:schemeClr val="dk1"/>
              </a:buClr>
              <a:buSzPts val="2800"/>
              <a:buNone/>
            </a:pPr>
            <a:endParaRPr b="0" i="0">
              <a:latin typeface="Calibri"/>
              <a:ea typeface="Calibri"/>
              <a:cs typeface="Calibri"/>
              <a:sym typeface="Calibri"/>
            </a:endParaRPr>
          </a:p>
          <a:p>
            <a:pPr marL="228600" lvl="0" indent="-241934" algn="just" rtl="0">
              <a:lnSpc>
                <a:spcPct val="90000"/>
              </a:lnSpc>
              <a:spcBef>
                <a:spcPts val="1000"/>
              </a:spcBef>
              <a:spcAft>
                <a:spcPts val="0"/>
              </a:spcAft>
              <a:buClr>
                <a:schemeClr val="dk1"/>
              </a:buClr>
              <a:buSzPts val="2800"/>
              <a:buChar char="•"/>
            </a:pPr>
            <a:r>
              <a:rPr lang="pt-BR" b="0" i="0">
                <a:latin typeface="Calibri"/>
                <a:ea typeface="Calibri"/>
                <a:cs typeface="Calibri"/>
                <a:sym typeface="Calibri"/>
              </a:rPr>
              <a:t>Ele permite contar objetos, localizar objetos em uma imagem e rastrear vários objetos em tempo real, usando até 30 vezes menos poder de processamento e memória do que o MobileNet SSD ou YOLOv5, com menos de 200K de RAM.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29" name="Google Shape;329;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ct val="100000"/>
              <a:buNone/>
            </a:pPr>
            <a:r>
              <a:rPr lang="pt-BR"/>
              <a:t>As principais decisões de concepção do FOMO baseiam-se na ideia de que muitos dos problemas de detecção de objetos não necessitam do tamanho dos objetos, mas apenas da sua localização na imagem.</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Quando sabemos a localização dos objetos, podemos fazer outras perguntas como "Um objeto está acima/abaixo de outro?" ou "Quantos destes objetos estão sendo vistos?“.</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Com base nesta observação, as caixas delimitadoras clássicas foram retiradas para design do FOMO. Em vez disso, é suficiente uma deteção baseada nos centroides dos objetos.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35" name="Google Shape;335;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Devido à técnica comentada anteriormente utilizada pelo FOMO, quando executamos o modelo numa imagem de entrada, dividimos essa imagem em um </a:t>
            </a:r>
            <a:r>
              <a:rPr lang="pt-BR" b="1" i="1"/>
              <a:t>grid </a:t>
            </a:r>
            <a:r>
              <a:rPr lang="pt-BR"/>
              <a:t>e executamos o equivalente à classificação da imagem em todas as células do </a:t>
            </a:r>
            <a:r>
              <a:rPr lang="pt-BR" b="1" i="1"/>
              <a:t>grid, </a:t>
            </a:r>
            <a:r>
              <a:rPr lang="pt-BR"/>
              <a:t>de forma independente e em paralelo.</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Por predefinição, o tamanho do grid é de 8x8 </a:t>
            </a:r>
            <a:r>
              <a:rPr lang="pt-BR" b="1" i="1"/>
              <a:t>pixels</a:t>
            </a:r>
            <a:r>
              <a:rPr lang="pt-BR"/>
              <a:t>, o que significa que, para uma imagem de 96x96, o resultado será 12x12. Para uma imagem de 320x320, o resultado será 40x40.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41" name="Google Shape;341;p29"/>
          <p:cNvPicPr preferRelativeResize="0"/>
          <p:nvPr/>
        </p:nvPicPr>
        <p:blipFill rotWithShape="1">
          <a:blip r:embed="rId3">
            <a:alphaModFix/>
          </a:blip>
          <a:srcRect/>
          <a:stretch/>
        </p:blipFill>
        <p:spPr>
          <a:xfrm>
            <a:off x="4533901" y="1264444"/>
            <a:ext cx="5249007" cy="5228431"/>
          </a:xfrm>
          <a:prstGeom prst="rect">
            <a:avLst/>
          </a:prstGeom>
          <a:noFill/>
          <a:ln>
            <a:noFill/>
          </a:ln>
        </p:spPr>
      </p:pic>
      <p:sp>
        <p:nvSpPr>
          <p:cNvPr id="342" name="Google Shape;342;p29"/>
          <p:cNvSpPr txBox="1">
            <a:spLocks noGrp="1"/>
          </p:cNvSpPr>
          <p:nvPr>
            <p:ph type="body" idx="1"/>
          </p:nvPr>
        </p:nvSpPr>
        <p:spPr>
          <a:xfrm>
            <a:off x="838201" y="1825625"/>
            <a:ext cx="36957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Veja ao lado: </a:t>
            </a:r>
            <a:endParaRPr/>
          </a:p>
          <a:p>
            <a:pPr marL="0" lvl="0" indent="0" algn="just" rtl="0">
              <a:lnSpc>
                <a:spcPct val="90000"/>
              </a:lnSpc>
              <a:spcBef>
                <a:spcPts val="1000"/>
              </a:spcBef>
              <a:spcAft>
                <a:spcPts val="0"/>
              </a:spcAft>
              <a:buClr>
                <a:schemeClr val="dk1"/>
              </a:buClr>
              <a:buSzPts val="2800"/>
              <a:buNone/>
            </a:pPr>
            <a:r>
              <a:rPr lang="pt-BR"/>
              <a:t>Imagem 96x96 dividida em grids de 12x12. E cada grid, é composto de 8x8 </a:t>
            </a:r>
            <a:r>
              <a:rPr lang="pt-BR" b="1" i="1"/>
              <a:t>pixels.</a:t>
            </a:r>
            <a:endParaRPr b="1" i="1"/>
          </a:p>
          <a:p>
            <a:pPr marL="228600" lvl="0" indent="-50800" algn="l" rtl="0">
              <a:lnSpc>
                <a:spcPct val="90000"/>
              </a:lnSpc>
              <a:spcBef>
                <a:spcPts val="1000"/>
              </a:spcBef>
              <a:spcAft>
                <a:spcPts val="0"/>
              </a:spcAft>
              <a:buClr>
                <a:schemeClr val="dk1"/>
              </a:buClr>
              <a:buSzPts val="2800"/>
              <a:buNone/>
            </a:pPr>
            <a:endParaRPr/>
          </a:p>
        </p:txBody>
      </p:sp>
      <p:pic>
        <p:nvPicPr>
          <p:cNvPr id="343" name="Google Shape;343;p29"/>
          <p:cNvPicPr preferRelativeResize="0"/>
          <p:nvPr/>
        </p:nvPicPr>
        <p:blipFill rotWithShape="1">
          <a:blip r:embed="rId3">
            <a:alphaModFix/>
          </a:blip>
          <a:srcRect r="70966" b="77562"/>
          <a:stretch/>
        </p:blipFill>
        <p:spPr>
          <a:xfrm>
            <a:off x="746979" y="3933912"/>
            <a:ext cx="3324225" cy="2558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49" name="Google Shape;349;p30"/>
          <p:cNvPicPr preferRelativeResize="0"/>
          <p:nvPr/>
        </p:nvPicPr>
        <p:blipFill>
          <a:blip r:embed="rId3">
            <a:alphaModFix/>
          </a:blip>
          <a:stretch>
            <a:fillRect/>
          </a:stretch>
        </p:blipFill>
        <p:spPr>
          <a:xfrm>
            <a:off x="838188" y="1500275"/>
            <a:ext cx="4853078" cy="4862375"/>
          </a:xfrm>
          <a:prstGeom prst="rect">
            <a:avLst/>
          </a:prstGeom>
          <a:noFill/>
          <a:ln>
            <a:noFill/>
          </a:ln>
        </p:spPr>
      </p:pic>
      <p:sp>
        <p:nvSpPr>
          <p:cNvPr id="350" name="Google Shape;350;p30"/>
          <p:cNvSpPr txBox="1"/>
          <p:nvPr/>
        </p:nvSpPr>
        <p:spPr>
          <a:xfrm>
            <a:off x="5691275" y="4186688"/>
            <a:ext cx="2748000" cy="18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200">
                <a:solidFill>
                  <a:schemeClr val="dk1"/>
                </a:solidFill>
                <a:latin typeface="Calibri"/>
                <a:ea typeface="Calibri"/>
                <a:cs typeface="Calibri"/>
                <a:sym typeface="Calibri"/>
              </a:rPr>
              <a:t>células vizinhas com a mesma classe são removidas (deixando pontuações mais altas).</a:t>
            </a: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51" name="Google Shape;351;p30"/>
          <p:cNvPicPr preferRelativeResize="0"/>
          <p:nvPr/>
        </p:nvPicPr>
        <p:blipFill>
          <a:blip r:embed="rId4">
            <a:alphaModFix/>
          </a:blip>
          <a:stretch>
            <a:fillRect/>
          </a:stretch>
        </p:blipFill>
        <p:spPr>
          <a:xfrm>
            <a:off x="8591675" y="1843225"/>
            <a:ext cx="3447924" cy="3395683"/>
          </a:xfrm>
          <a:prstGeom prst="rect">
            <a:avLst/>
          </a:prstGeom>
          <a:noFill/>
          <a:ln>
            <a:noFill/>
          </a:ln>
        </p:spPr>
      </p:pic>
      <p:cxnSp>
        <p:nvCxnSpPr>
          <p:cNvPr id="352" name="Google Shape;352;p30"/>
          <p:cNvCxnSpPr>
            <a:endCxn id="351" idx="0"/>
          </p:cNvCxnSpPr>
          <p:nvPr/>
        </p:nvCxnSpPr>
        <p:spPr>
          <a:xfrm rot="10800000" flipH="1">
            <a:off x="5695937" y="1843225"/>
            <a:ext cx="4619700" cy="2051100"/>
          </a:xfrm>
          <a:prstGeom prst="curvedConnector4">
            <a:avLst>
              <a:gd name="adj1" fmla="val 31341"/>
              <a:gd name="adj2" fmla="val 111610"/>
            </a:avLst>
          </a:prstGeom>
          <a:noFill/>
          <a:ln w="28575" cap="flat" cmpd="sng">
            <a:solidFill>
              <a:srgbClr val="FF0000"/>
            </a:solidFill>
            <a:prstDash val="solid"/>
            <a:round/>
            <a:headEnd type="none" w="med" len="med"/>
            <a:tailEnd type="none" w="med" len="med"/>
          </a:ln>
        </p:spPr>
      </p:cxnSp>
      <p:sp>
        <p:nvSpPr>
          <p:cNvPr id="353" name="Google Shape;353;p30"/>
          <p:cNvSpPr/>
          <p:nvPr/>
        </p:nvSpPr>
        <p:spPr>
          <a:xfrm>
            <a:off x="10252775" y="1768275"/>
            <a:ext cx="129525" cy="137175"/>
          </a:xfrm>
          <a:custGeom>
            <a:avLst/>
            <a:gdLst/>
            <a:ahLst/>
            <a:cxnLst/>
            <a:rect l="l" t="t" r="r" b="b"/>
            <a:pathLst>
              <a:path w="5181" h="5487" extrusionOk="0">
                <a:moveTo>
                  <a:pt x="0" y="4268"/>
                </a:moveTo>
                <a:lnTo>
                  <a:pt x="5181" y="0"/>
                </a:lnTo>
                <a:lnTo>
                  <a:pt x="5181" y="5487"/>
                </a:lnTo>
                <a:close/>
              </a:path>
            </a:pathLst>
          </a:custGeom>
          <a:solidFill>
            <a:srgbClr val="FF0000"/>
          </a:solidFill>
          <a:ln w="9525" cap="flat" cmpd="sng">
            <a:solidFill>
              <a:srgbClr val="FF0000"/>
            </a:solidFill>
            <a:prstDash val="solid"/>
            <a:round/>
            <a:headEnd type="none" w="med" len="med"/>
            <a:tailEnd type="none" w="med" len="med"/>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59" name="Google Shape;359;p31"/>
          <p:cNvSpPr txBox="1">
            <a:spLocks noGrp="1"/>
          </p:cNvSpPr>
          <p:nvPr>
            <p:ph type="body" idx="1"/>
          </p:nvPr>
        </p:nvSpPr>
        <p:spPr>
          <a:xfrm>
            <a:off x="838201" y="1825625"/>
            <a:ext cx="36957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Veja ao lado: </a:t>
            </a:r>
            <a:endParaRPr/>
          </a:p>
          <a:p>
            <a:pPr marL="0" lvl="0" indent="0" algn="just" rtl="0">
              <a:lnSpc>
                <a:spcPct val="90000"/>
              </a:lnSpc>
              <a:spcBef>
                <a:spcPts val="1000"/>
              </a:spcBef>
              <a:spcAft>
                <a:spcPts val="0"/>
              </a:spcAft>
              <a:buClr>
                <a:schemeClr val="dk1"/>
              </a:buClr>
              <a:buSzPts val="2800"/>
              <a:buNone/>
            </a:pPr>
            <a:r>
              <a:rPr lang="pt-BR"/>
              <a:t>Imagem de 320x320 dividida em grids de 40x40. E cada grid, é composto de 8x8 </a:t>
            </a:r>
            <a:r>
              <a:rPr lang="pt-BR" b="1" i="1"/>
              <a:t>pixels.</a:t>
            </a:r>
            <a:endParaRPr b="1" i="1"/>
          </a:p>
          <a:p>
            <a:pPr marL="228600" lvl="0" indent="-50800" algn="l" rtl="0">
              <a:lnSpc>
                <a:spcPct val="90000"/>
              </a:lnSpc>
              <a:spcBef>
                <a:spcPts val="1000"/>
              </a:spcBef>
              <a:spcAft>
                <a:spcPts val="0"/>
              </a:spcAft>
              <a:buClr>
                <a:schemeClr val="dk1"/>
              </a:buClr>
              <a:buSzPts val="2800"/>
              <a:buNone/>
            </a:pPr>
            <a:endParaRPr/>
          </a:p>
        </p:txBody>
      </p:sp>
      <p:pic>
        <p:nvPicPr>
          <p:cNvPr id="360" name="Google Shape;360;p31"/>
          <p:cNvPicPr preferRelativeResize="0"/>
          <p:nvPr/>
        </p:nvPicPr>
        <p:blipFill rotWithShape="1">
          <a:blip r:embed="rId3">
            <a:alphaModFix/>
          </a:blip>
          <a:srcRect/>
          <a:stretch/>
        </p:blipFill>
        <p:spPr>
          <a:xfrm>
            <a:off x="5035710" y="1399381"/>
            <a:ext cx="5244781" cy="5203825"/>
          </a:xfrm>
          <a:prstGeom prst="rect">
            <a:avLst/>
          </a:prstGeom>
          <a:noFill/>
          <a:ln>
            <a:noFill/>
          </a:ln>
        </p:spPr>
      </p:pic>
      <p:pic>
        <p:nvPicPr>
          <p:cNvPr id="361" name="Google Shape;361;p31"/>
          <p:cNvPicPr preferRelativeResize="0"/>
          <p:nvPr/>
        </p:nvPicPr>
        <p:blipFill rotWithShape="1">
          <a:blip r:embed="rId3">
            <a:alphaModFix/>
          </a:blip>
          <a:srcRect l="2" t="55600" r="77240" b="30398"/>
          <a:stretch/>
        </p:blipFill>
        <p:spPr>
          <a:xfrm>
            <a:off x="838200" y="4001293"/>
            <a:ext cx="4081521" cy="24915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98" name="Google Shape;98;p14"/>
          <p:cNvPicPr preferRelativeResize="0"/>
          <p:nvPr/>
        </p:nvPicPr>
        <p:blipFill>
          <a:blip r:embed="rId3">
            <a:alphaModFix/>
          </a:blip>
          <a:stretch>
            <a:fillRect/>
          </a:stretch>
        </p:blipFill>
        <p:spPr>
          <a:xfrm>
            <a:off x="2098875" y="1690825"/>
            <a:ext cx="7994250" cy="4503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67" name="Google Shape;367;p32"/>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A resolução pode ser ajustada para cada caso de utilização, de acordo com qual camada for cortada o FOMO. Pode até treinar em fragmentos mais pequenos e depois aumentar a escala durante a inferência.</a:t>
            </a:r>
            <a:endParaRPr dirty="0"/>
          </a:p>
        </p:txBody>
      </p:sp>
      <p:pic>
        <p:nvPicPr>
          <p:cNvPr id="1026" name="Picture 2" descr="Camadas - Guia dev">
            <a:extLst>
              <a:ext uri="{FF2B5EF4-FFF2-40B4-BE49-F238E27FC236}">
                <a16:creationId xmlns:a16="http://schemas.microsoft.com/office/drawing/2014/main" id="{8ABC1A95-EACC-0574-602C-F860862DC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425" y="3429000"/>
            <a:ext cx="2343150" cy="1952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FOMO: Escolhas de Design</a:t>
            </a:r>
            <a:endParaRPr dirty="0"/>
          </a:p>
        </p:txBody>
      </p:sp>
      <p:sp>
        <p:nvSpPr>
          <p:cNvPr id="373" name="Google Shape;373;p33"/>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Na escolha do FOMO o primeiro objetivo, era executar a deteção de objetos em microcontroladores onde o flash e a RAM são, na maioria das vezes, muito limitados. </a:t>
            </a:r>
            <a:endParaRPr dirty="0"/>
          </a:p>
          <a:p>
            <a:pPr marL="0" lvl="0" indent="0" algn="l" rtl="0">
              <a:lnSpc>
                <a:spcPct val="90000"/>
              </a:lnSpc>
              <a:spcBef>
                <a:spcPts val="1000"/>
              </a:spcBef>
              <a:spcAft>
                <a:spcPts val="0"/>
              </a:spcAft>
              <a:buClr>
                <a:schemeClr val="dk1"/>
              </a:buClr>
              <a:buSzPts val="2800"/>
              <a:buNone/>
            </a:pPr>
            <a:endParaRPr lang="pt-B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lang="pt-BR" dirty="0"/>
          </a:p>
          <a:p>
            <a:pPr marL="0" lvl="0" indent="0" algn="l" rtl="0">
              <a:lnSpc>
                <a:spcPct val="90000"/>
              </a:lnSpc>
              <a:spcBef>
                <a:spcPts val="1000"/>
              </a:spcBef>
              <a:spcAft>
                <a:spcPts val="0"/>
              </a:spcAft>
              <a:buClr>
                <a:schemeClr val="dk1"/>
              </a:buClr>
              <a:buSzPts val="2800"/>
              <a:buNone/>
            </a:pPr>
            <a:r>
              <a:rPr lang="pt-BR" dirty="0"/>
              <a:t>A versão mais pequena do FOMO (entrada em escala de cinzentos 96x96, MobileNetV2 0.05 alpha) corre em &lt;100KB RAM e ~10 </a:t>
            </a:r>
            <a:r>
              <a:rPr lang="pt-BR" dirty="0" err="1"/>
              <a:t>fps</a:t>
            </a:r>
            <a:r>
              <a:rPr lang="pt-BR" dirty="0"/>
              <a:t> em um Cortex-M4F a 80MHz.</a:t>
            </a:r>
            <a:endParaRPr dirty="0"/>
          </a:p>
          <a:p>
            <a:pPr marL="0" lvl="0" indent="0" algn="l" rtl="0">
              <a:lnSpc>
                <a:spcPct val="90000"/>
              </a:lnSpc>
              <a:spcBef>
                <a:spcPts val="1000"/>
              </a:spcBef>
              <a:spcAft>
                <a:spcPts val="0"/>
              </a:spcAft>
              <a:buClr>
                <a:schemeClr val="dk1"/>
              </a:buClr>
              <a:buSzPts val="2800"/>
              <a:buNone/>
            </a:pPr>
            <a:endParaRPr dirty="0"/>
          </a:p>
        </p:txBody>
      </p:sp>
      <p:pic>
        <p:nvPicPr>
          <p:cNvPr id="3" name="Imagem 2">
            <a:extLst>
              <a:ext uri="{FF2B5EF4-FFF2-40B4-BE49-F238E27FC236}">
                <a16:creationId xmlns:a16="http://schemas.microsoft.com/office/drawing/2014/main" id="{310944E7-1D46-3F1D-5761-F92D32BA7AD9}"/>
              </a:ext>
            </a:extLst>
          </p:cNvPr>
          <p:cNvPicPr>
            <a:picLocks noChangeAspect="1"/>
          </p:cNvPicPr>
          <p:nvPr/>
        </p:nvPicPr>
        <p:blipFill>
          <a:blip r:embed="rId3"/>
          <a:stretch>
            <a:fillRect/>
          </a:stretch>
        </p:blipFill>
        <p:spPr>
          <a:xfrm>
            <a:off x="-261256" y="2792475"/>
            <a:ext cx="2510972" cy="2099337"/>
          </a:xfrm>
          <a:prstGeom prst="rect">
            <a:avLst/>
          </a:prstGeom>
        </p:spPr>
      </p:pic>
      <p:pic>
        <p:nvPicPr>
          <p:cNvPr id="5" name="Imagem 4">
            <a:extLst>
              <a:ext uri="{FF2B5EF4-FFF2-40B4-BE49-F238E27FC236}">
                <a16:creationId xmlns:a16="http://schemas.microsoft.com/office/drawing/2014/main" id="{2DAFC021-F82C-B1BE-5751-2DAB9E81C0C6}"/>
              </a:ext>
            </a:extLst>
          </p:cNvPr>
          <p:cNvPicPr>
            <a:picLocks noChangeAspect="1"/>
          </p:cNvPicPr>
          <p:nvPr/>
        </p:nvPicPr>
        <p:blipFill>
          <a:blip r:embed="rId4"/>
          <a:stretch>
            <a:fillRect/>
          </a:stretch>
        </p:blipFill>
        <p:spPr>
          <a:xfrm>
            <a:off x="10425111" y="5238750"/>
            <a:ext cx="1857375" cy="1619250"/>
          </a:xfrm>
          <a:prstGeom prst="rect">
            <a:avLst/>
          </a:prstGeom>
        </p:spPr>
      </p:pic>
      <p:pic>
        <p:nvPicPr>
          <p:cNvPr id="11" name="Imagem 10">
            <a:extLst>
              <a:ext uri="{FF2B5EF4-FFF2-40B4-BE49-F238E27FC236}">
                <a16:creationId xmlns:a16="http://schemas.microsoft.com/office/drawing/2014/main" id="{E1E46FC0-0DB3-0B82-8534-AB1234B07A3D}"/>
              </a:ext>
            </a:extLst>
          </p:cNvPr>
          <p:cNvPicPr>
            <a:picLocks noChangeAspect="1"/>
          </p:cNvPicPr>
          <p:nvPr/>
        </p:nvPicPr>
        <p:blipFill>
          <a:blip r:embed="rId5"/>
          <a:stretch>
            <a:fillRect/>
          </a:stretch>
        </p:blipFill>
        <p:spPr>
          <a:xfrm rot="1380906">
            <a:off x="9179876" y="312072"/>
            <a:ext cx="2952750" cy="904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79" name="Google Shape;379;p34"/>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pt-BR" dirty="0"/>
              <a:t>O FOMO pode ser considerado como uma deteção de objetos em que as caixas delimitadoras são todas quadradas e, com a configuração predefinida, 1/8 da resolução da entrada. </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pt-BR" dirty="0"/>
              <a:t>Isto significa que funciona melhor quando os objetos têm todos um tamanho semelhante. Para muitos casos de utilização, por exemplo, aqueles com uma localização fixa da câmara. </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pt-BR" dirty="0"/>
              <a:t>O importante é os objetos não estarem próximos de si, pois como faz uma classificação por cada bloco antes da detecção ele funde este bloco e faz com que ocasionalmente ocorra um engano.</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85" name="Google Shape;385;p35"/>
          <p:cNvPicPr preferRelativeResize="0"/>
          <p:nvPr/>
        </p:nvPicPr>
        <p:blipFill>
          <a:blip r:embed="rId3">
            <a:alphaModFix/>
          </a:blip>
          <a:stretch>
            <a:fillRect/>
          </a:stretch>
        </p:blipFill>
        <p:spPr>
          <a:xfrm>
            <a:off x="622175" y="1548625"/>
            <a:ext cx="4964254" cy="4862375"/>
          </a:xfrm>
          <a:prstGeom prst="rect">
            <a:avLst/>
          </a:prstGeom>
          <a:noFill/>
          <a:ln>
            <a:noFill/>
          </a:ln>
        </p:spPr>
      </p:pic>
      <p:pic>
        <p:nvPicPr>
          <p:cNvPr id="386" name="Google Shape;386;p35"/>
          <p:cNvPicPr preferRelativeResize="0"/>
          <p:nvPr/>
        </p:nvPicPr>
        <p:blipFill>
          <a:blip r:embed="rId4">
            <a:alphaModFix/>
          </a:blip>
          <a:stretch>
            <a:fillRect/>
          </a:stretch>
        </p:blipFill>
        <p:spPr>
          <a:xfrm>
            <a:off x="5817404" y="1548625"/>
            <a:ext cx="4880758" cy="4862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92" name="Google Shape;392;p36"/>
          <p:cNvSpPr txBox="1"/>
          <p:nvPr/>
        </p:nvSpPr>
        <p:spPr>
          <a:xfrm>
            <a:off x="724250" y="2456850"/>
            <a:ext cx="5140800" cy="19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As caixas delimitadoras, mesmo sendo padrão quando baixadas de base de dados, entre outros meios, a ferramenta escolhe o centro da célula que obteve a maior classificação.</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93" name="Google Shape;393;p36"/>
          <p:cNvPicPr preferRelativeResize="0"/>
          <p:nvPr/>
        </p:nvPicPr>
        <p:blipFill>
          <a:blip r:embed="rId3">
            <a:alphaModFix/>
          </a:blip>
          <a:stretch>
            <a:fillRect/>
          </a:stretch>
        </p:blipFill>
        <p:spPr>
          <a:xfrm>
            <a:off x="5865050" y="1453950"/>
            <a:ext cx="4918805" cy="4862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99" name="Google Shape;399;p37"/>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Como um exemplo para se imaginar sobre o design e aplicação. Se as suas classes forem "parafuso", "prego", “arroela ", “parafuso sextavado”, cada célula, </a:t>
            </a:r>
            <a:r>
              <a:rPr lang="pt-BR" b="1" i="1"/>
              <a:t>grid</a:t>
            </a:r>
            <a:r>
              <a:rPr lang="pt-BR"/>
              <a:t> será "parafuso", "prego", “arroela“, “parafuso sextavado” e “</a:t>
            </a:r>
            <a:r>
              <a:rPr lang="pt-BR" b="1" i="1"/>
              <a:t>background</a:t>
            </a:r>
            <a:r>
              <a:rPr lang="pt-BR"/>
              <a:t>". </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Assim, não é possível detectar objetos distintos em que os seus centroides ocupam a mesma célula na saída. É possível, no entanto, aumentar a resolução da imagem (ou diminuir o fator do mapa de calor) para reduzir esta limitação.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13" name="Google Shape;413;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rgbClr val="000000"/>
              </a:buClr>
              <a:buSzPts val="2600"/>
              <a:buNone/>
            </a:pPr>
            <a:r>
              <a:rPr lang="pt-BR" sz="2600" dirty="0">
                <a:solidFill>
                  <a:srgbClr val="000000"/>
                </a:solidFill>
                <a:latin typeface="Calibri"/>
                <a:ea typeface="Calibri"/>
                <a:cs typeface="Calibri"/>
                <a:sym typeface="Calibri"/>
              </a:rPr>
              <a:t>No corpo do modelo FOMO é utilizado camadas </a:t>
            </a:r>
            <a:r>
              <a:rPr lang="pt-BR" sz="2600" dirty="0" err="1">
                <a:solidFill>
                  <a:srgbClr val="000000"/>
                </a:solidFill>
                <a:latin typeface="Calibri"/>
                <a:ea typeface="Calibri"/>
                <a:cs typeface="Calibri"/>
                <a:sym typeface="Calibri"/>
              </a:rPr>
              <a:t>convolucionais</a:t>
            </a:r>
            <a:r>
              <a:rPr lang="pt-BR" sz="2600" dirty="0">
                <a:solidFill>
                  <a:srgbClr val="000000"/>
                </a:solidFill>
                <a:latin typeface="Calibri"/>
                <a:ea typeface="Calibri"/>
                <a:cs typeface="Calibri"/>
                <a:sym typeface="Calibri"/>
              </a:rPr>
              <a:t> (CNN), e</a:t>
            </a:r>
            <a:endParaRPr sz="2600" dirty="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latin typeface="Calibri"/>
                <a:ea typeface="Calibri"/>
                <a:cs typeface="Calibri"/>
                <a:sym typeface="Calibri"/>
              </a:rPr>
              <a:t> O modelo pode até ser treinado com imagens rotuladas com caixas delimitadoras, de acordo com os </a:t>
            </a:r>
            <a:r>
              <a:rPr lang="pt-BR" sz="2600" b="1" i="1" dirty="0" err="1">
                <a:solidFill>
                  <a:srgbClr val="000000"/>
                </a:solidFill>
                <a:latin typeface="Calibri"/>
                <a:ea typeface="Calibri"/>
                <a:cs typeface="Calibri"/>
                <a:sym typeface="Calibri"/>
              </a:rPr>
              <a:t>label’s</a:t>
            </a:r>
            <a:r>
              <a:rPr lang="pt-BR" sz="2600" b="1" i="1" dirty="0">
                <a:solidFill>
                  <a:srgbClr val="000000"/>
                </a:solidFill>
                <a:latin typeface="Calibri"/>
                <a:ea typeface="Calibri"/>
                <a:cs typeface="Calibri"/>
                <a:sym typeface="Calibri"/>
              </a:rPr>
              <a:t> </a:t>
            </a:r>
            <a:r>
              <a:rPr lang="pt-BR" sz="2600" dirty="0">
                <a:solidFill>
                  <a:srgbClr val="000000"/>
                </a:solidFill>
                <a:latin typeface="Calibri"/>
                <a:ea typeface="Calibri"/>
                <a:cs typeface="Calibri"/>
                <a:sym typeface="Calibri"/>
              </a:rPr>
              <a:t>de alguma arquitetura que for usar de referência como base de dados, YOLO, COCO, XML pascal VOC, enfim. </a:t>
            </a:r>
            <a:endParaRPr dirty="0"/>
          </a:p>
          <a:p>
            <a:pPr marL="0" lvl="0" indent="0" algn="just" rtl="0">
              <a:lnSpc>
                <a:spcPct val="90000"/>
              </a:lnSpc>
              <a:spcBef>
                <a:spcPts val="1000"/>
              </a:spcBef>
              <a:spcAft>
                <a:spcPts val="0"/>
              </a:spcAft>
              <a:buClr>
                <a:schemeClr val="dk1"/>
              </a:buClr>
              <a:buSzPts val="2600"/>
              <a:buNone/>
            </a:pPr>
            <a:endParaRPr sz="2600" dirty="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latin typeface="Calibri"/>
                <a:ea typeface="Calibri"/>
                <a:cs typeface="Calibri"/>
                <a:sym typeface="Calibri"/>
              </a:rPr>
              <a:t>No entanto, durante a fase de inferência, o modelo apenas devolve os centroides dos objetos detectados. Rastreando os objetos, detectando e também contando estes.</a:t>
            </a:r>
            <a:endParaRPr dirty="0"/>
          </a:p>
          <a:p>
            <a:pPr marL="0" lvl="0" indent="0" algn="just" rtl="0">
              <a:lnSpc>
                <a:spcPct val="90000"/>
              </a:lnSpc>
              <a:spcBef>
                <a:spcPts val="1000"/>
              </a:spcBef>
              <a:spcAft>
                <a:spcPts val="0"/>
              </a:spcAft>
              <a:buClr>
                <a:schemeClr val="dk1"/>
              </a:buClr>
              <a:buSzPts val="2600"/>
              <a:buNone/>
            </a:pPr>
            <a:endParaRPr sz="2600" dirty="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49" name="Google Shape;449;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u="sng" dirty="0">
                <a:solidFill>
                  <a:schemeClr val="hlink"/>
                </a:solidFill>
                <a:hlinkClick r:id="rId3"/>
              </a:rPr>
              <a:t>https://netron.app/</a:t>
            </a:r>
            <a:endParaRPr dirty="0"/>
          </a:p>
          <a:p>
            <a:pPr marL="0" lvl="0" indent="0" algn="l" rtl="0">
              <a:lnSpc>
                <a:spcPct val="90000"/>
              </a:lnSpc>
              <a:spcBef>
                <a:spcPts val="1000"/>
              </a:spcBef>
              <a:spcAft>
                <a:spcPts val="0"/>
              </a:spcAft>
              <a:buClr>
                <a:schemeClr val="dk1"/>
              </a:buClr>
              <a:buSzPts val="2800"/>
              <a:buNone/>
            </a:pPr>
            <a:endParaRPr dirty="0"/>
          </a:p>
        </p:txBody>
      </p:sp>
      <p:pic>
        <p:nvPicPr>
          <p:cNvPr id="450" name="Google Shape;450;p44" descr="Interface gráfica do usuário, Aplicativo, chat ou mensagem de texto&#10;&#10;Descrição gerada automaticamente"/>
          <p:cNvPicPr preferRelativeResize="0"/>
          <p:nvPr/>
        </p:nvPicPr>
        <p:blipFill rotWithShape="1">
          <a:blip r:embed="rId4">
            <a:alphaModFix/>
          </a:blip>
          <a:srcRect/>
          <a:stretch/>
        </p:blipFill>
        <p:spPr>
          <a:xfrm rot="-5400000">
            <a:off x="5420209" y="-2291442"/>
            <a:ext cx="1242724" cy="1162594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26" name="Google Shape;426;p41"/>
          <p:cNvSpPr txBox="1">
            <a:spLocks noGrp="1"/>
          </p:cNvSpPr>
          <p:nvPr>
            <p:ph type="body" idx="1"/>
          </p:nvPr>
        </p:nvSpPr>
        <p:spPr>
          <a:xfrm>
            <a:off x="838200" y="1825625"/>
            <a:ext cx="57720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rgbClr val="000000"/>
              </a:buClr>
              <a:buSzPts val="2600"/>
              <a:buNone/>
            </a:pPr>
            <a:r>
              <a:rPr lang="pt-BR" sz="2600" dirty="0">
                <a:solidFill>
                  <a:srgbClr val="000000"/>
                </a:solidFill>
              </a:rPr>
              <a:t>Fomo não possuindo caixa delimitadora, não pode ser comparado efetivamente com outros modelos de detecção em relação à métrica mAP (mean Avareage Precision), pois utiliza centroides, ao invés de bounding boxes.</a:t>
            </a: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rPr>
              <a:t>Para o cálculo do mAP é fundamental a </a:t>
            </a: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rPr>
              <a:t>variação do IoU (Intersection over Union), </a:t>
            </a:r>
            <a:endParaRPr sz="2600" dirty="0">
              <a:solidFill>
                <a:srgbClr val="000000"/>
              </a:solidFill>
            </a:endParaRPr>
          </a:p>
          <a:p>
            <a:pPr marL="0" lvl="0" indent="0" algn="just" rtl="0">
              <a:lnSpc>
                <a:spcPct val="90000"/>
              </a:lnSpc>
              <a:spcBef>
                <a:spcPts val="1000"/>
              </a:spcBef>
              <a:spcAft>
                <a:spcPts val="0"/>
              </a:spcAft>
              <a:buClr>
                <a:schemeClr val="dk1"/>
              </a:buClr>
              <a:buSzPts val="2800"/>
              <a:buNone/>
            </a:pPr>
            <a:endParaRPr dirty="0"/>
          </a:p>
        </p:txBody>
      </p:sp>
      <p:pic>
        <p:nvPicPr>
          <p:cNvPr id="427" name="Google Shape;427;p41"/>
          <p:cNvPicPr preferRelativeResize="0"/>
          <p:nvPr/>
        </p:nvPicPr>
        <p:blipFill rotWithShape="1">
          <a:blip r:embed="rId3">
            <a:alphaModFix/>
          </a:blip>
          <a:srcRect t="9444"/>
          <a:stretch/>
        </p:blipFill>
        <p:spPr>
          <a:xfrm>
            <a:off x="7735100" y="707775"/>
            <a:ext cx="4064700" cy="3008775"/>
          </a:xfrm>
          <a:prstGeom prst="rect">
            <a:avLst/>
          </a:prstGeom>
          <a:noFill/>
          <a:ln>
            <a:noFill/>
          </a:ln>
        </p:spPr>
      </p:pic>
      <p:pic>
        <p:nvPicPr>
          <p:cNvPr id="428" name="Google Shape;428;p41"/>
          <p:cNvPicPr preferRelativeResize="0"/>
          <p:nvPr/>
        </p:nvPicPr>
        <p:blipFill>
          <a:blip r:embed="rId4">
            <a:alphaModFix/>
          </a:blip>
          <a:stretch>
            <a:fillRect/>
          </a:stretch>
        </p:blipFill>
        <p:spPr>
          <a:xfrm>
            <a:off x="7004150" y="3162963"/>
            <a:ext cx="3086100" cy="2238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63" name="Google Shape;46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No FOMO, o </a:t>
            </a:r>
            <a:r>
              <a:rPr lang="pt-BR" b="1" i="1"/>
              <a:t>grid </a:t>
            </a:r>
            <a:r>
              <a:rPr lang="pt-BR"/>
              <a:t>de características gerada pelo extrator de características baseado na MobileNetV2 é introduzido numa pequena cabeça de deteção </a:t>
            </a:r>
            <a:r>
              <a:rPr lang="pt-BR" b="1" i="1"/>
              <a:t>detection head</a:t>
            </a:r>
            <a:r>
              <a:rPr lang="pt-BR"/>
              <a:t>. Esta cabeça de deteção classifica cada uma das </a:t>
            </a:r>
            <a:r>
              <a:rPr lang="pt-BR" b="1"/>
              <a:t>n × n</a:t>
            </a:r>
            <a:r>
              <a:rPr lang="pt-BR"/>
              <a:t> características para prever os centros dos objetos.</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 rede agrupa as previsões que pertencem ao mesmo objeto. No entanto, uma limitação do FOMO é que só faz uma previsão para cada caraterística, ou seja para cada célula, agrupando potencialmente pequenos objetos se estiverem dentro da mesma célula da grelha.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104" name="Google Shape;104;p15"/>
          <p:cNvPicPr preferRelativeResize="0"/>
          <p:nvPr/>
        </p:nvPicPr>
        <p:blipFill>
          <a:blip r:embed="rId3">
            <a:alphaModFix/>
          </a:blip>
          <a:stretch>
            <a:fillRect/>
          </a:stretch>
        </p:blipFill>
        <p:spPr>
          <a:xfrm>
            <a:off x="1055550" y="1690826"/>
            <a:ext cx="10080900" cy="4032350"/>
          </a:xfrm>
          <a:prstGeom prst="rect">
            <a:avLst/>
          </a:prstGeom>
          <a:noFill/>
          <a:ln>
            <a:noFill/>
          </a:ln>
        </p:spPr>
      </p:pic>
      <p:sp>
        <p:nvSpPr>
          <p:cNvPr id="105" name="Google Shape;105;p15"/>
          <p:cNvSpPr txBox="1"/>
          <p:nvPr/>
        </p:nvSpPr>
        <p:spPr>
          <a:xfrm>
            <a:off x="1739600" y="1467875"/>
            <a:ext cx="11763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rgbClr val="FF0000"/>
                </a:solidFill>
                <a:latin typeface="Calibri"/>
                <a:ea typeface="Calibri"/>
                <a:cs typeface="Calibri"/>
                <a:sym typeface="Calibri"/>
              </a:rPr>
              <a:t>Stride</a:t>
            </a:r>
            <a:endParaRPr sz="2800">
              <a:solidFill>
                <a:srgbClr val="FF0000"/>
              </a:solidFill>
              <a:latin typeface="Calibri"/>
              <a:ea typeface="Calibri"/>
              <a:cs typeface="Calibri"/>
              <a:sym typeface="Calibri"/>
            </a:endParaRPr>
          </a:p>
        </p:txBody>
      </p:sp>
      <p:sp>
        <p:nvSpPr>
          <p:cNvPr id="106" name="Google Shape;106;p15"/>
          <p:cNvSpPr txBox="1"/>
          <p:nvPr/>
        </p:nvSpPr>
        <p:spPr>
          <a:xfrm>
            <a:off x="8524550" y="2945900"/>
            <a:ext cx="1968300" cy="1168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Modelo de detecção</a:t>
            </a:r>
            <a:endParaRPr sz="2800">
              <a:solidFill>
                <a:schemeClr val="dk1"/>
              </a:solidFill>
              <a:latin typeface="Calibri"/>
              <a:ea typeface="Calibri"/>
              <a:cs typeface="Calibri"/>
              <a:sym typeface="Calibri"/>
            </a:endParaRPr>
          </a:p>
        </p:txBody>
      </p:sp>
      <p:pic>
        <p:nvPicPr>
          <p:cNvPr id="107" name="Google Shape;107;p15"/>
          <p:cNvPicPr preferRelativeResize="0"/>
          <p:nvPr/>
        </p:nvPicPr>
        <p:blipFill>
          <a:blip r:embed="rId4">
            <a:alphaModFix/>
          </a:blip>
          <a:stretch>
            <a:fillRect/>
          </a:stretch>
        </p:blipFill>
        <p:spPr>
          <a:xfrm rot="-5400000">
            <a:off x="9222950" y="2297950"/>
            <a:ext cx="571500" cy="323850"/>
          </a:xfrm>
          <a:prstGeom prst="rect">
            <a:avLst/>
          </a:prstGeom>
          <a:noFill/>
          <a:ln>
            <a:noFill/>
          </a:ln>
        </p:spPr>
      </p:pic>
      <p:pic>
        <p:nvPicPr>
          <p:cNvPr id="108" name="Google Shape;108;p15"/>
          <p:cNvPicPr preferRelativeResize="0"/>
          <p:nvPr/>
        </p:nvPicPr>
        <p:blipFill>
          <a:blip r:embed="rId5">
            <a:alphaModFix/>
          </a:blip>
          <a:stretch>
            <a:fillRect/>
          </a:stretch>
        </p:blipFill>
        <p:spPr>
          <a:xfrm>
            <a:off x="8503375" y="750200"/>
            <a:ext cx="2010645" cy="1325700"/>
          </a:xfrm>
          <a:prstGeom prst="rect">
            <a:avLst/>
          </a:prstGeom>
          <a:noFill/>
          <a:ln>
            <a:noFill/>
          </a:ln>
        </p:spPr>
      </p:pic>
      <p:sp>
        <p:nvSpPr>
          <p:cNvPr id="109" name="Google Shape;109;p15"/>
          <p:cNvSpPr txBox="1"/>
          <p:nvPr/>
        </p:nvSpPr>
        <p:spPr>
          <a:xfrm>
            <a:off x="8639900" y="996925"/>
            <a:ext cx="1737600" cy="9123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a:solidFill>
                  <a:schemeClr val="dk1"/>
                </a:solidFill>
                <a:latin typeface="Calibri"/>
                <a:ea typeface="Calibri"/>
                <a:cs typeface="Calibri"/>
                <a:sym typeface="Calibri"/>
              </a:rPr>
              <a:t>Carro ou background</a:t>
            </a:r>
            <a:endParaRPr sz="2500">
              <a:solidFill>
                <a:schemeClr val="dk1"/>
              </a:solidFill>
              <a:latin typeface="Calibri"/>
              <a:ea typeface="Calibri"/>
              <a:cs typeface="Calibri"/>
              <a:sym typeface="Calibri"/>
            </a:endParaRPr>
          </a:p>
        </p:txBody>
      </p:sp>
      <p:sp>
        <p:nvSpPr>
          <p:cNvPr id="110" name="Google Shape;110;p15"/>
          <p:cNvSpPr/>
          <p:nvPr/>
        </p:nvSpPr>
        <p:spPr>
          <a:xfrm>
            <a:off x="1452050" y="1978625"/>
            <a:ext cx="1125300" cy="9123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11" name="Google Shape;111;p15"/>
          <p:cNvCxnSpPr/>
          <p:nvPr/>
        </p:nvCxnSpPr>
        <p:spPr>
          <a:xfrm>
            <a:off x="2103350" y="2057150"/>
            <a:ext cx="676500" cy="15300"/>
          </a:xfrm>
          <a:prstGeom prst="straightConnector1">
            <a:avLst/>
          </a:prstGeom>
          <a:noFill/>
          <a:ln w="28575" cap="flat" cmpd="sng">
            <a:solidFill>
              <a:srgbClr val="FF0000"/>
            </a:solidFill>
            <a:prstDash val="solid"/>
            <a:round/>
            <a:headEnd type="none" w="med" len="med"/>
            <a:tailEnd type="triangle" w="med" len="med"/>
          </a:ln>
        </p:spPr>
      </p:cxnSp>
      <p:cxnSp>
        <p:nvCxnSpPr>
          <p:cNvPr id="112" name="Google Shape;112;p15"/>
          <p:cNvCxnSpPr/>
          <p:nvPr/>
        </p:nvCxnSpPr>
        <p:spPr>
          <a:xfrm rot="10800000">
            <a:off x="1923225" y="2060600"/>
            <a:ext cx="369000" cy="84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79" name="Google Shape;479;p48"/>
          <p:cNvPicPr preferRelativeResize="0"/>
          <p:nvPr/>
        </p:nvPicPr>
        <p:blipFill>
          <a:blip r:embed="rId3">
            <a:alphaModFix/>
          </a:blip>
          <a:stretch>
            <a:fillRect/>
          </a:stretch>
        </p:blipFill>
        <p:spPr>
          <a:xfrm>
            <a:off x="1497850" y="1581825"/>
            <a:ext cx="8649715" cy="4862375"/>
          </a:xfrm>
          <a:prstGeom prst="rect">
            <a:avLst/>
          </a:prstGeom>
          <a:noFill/>
          <a:ln>
            <a:noFill/>
          </a:ln>
        </p:spPr>
      </p:pic>
      <p:sp>
        <p:nvSpPr>
          <p:cNvPr id="480" name="Google Shape;480;p48"/>
          <p:cNvSpPr txBox="1"/>
          <p:nvPr/>
        </p:nvSpPr>
        <p:spPr>
          <a:xfrm>
            <a:off x="1320800" y="1690825"/>
            <a:ext cx="9637486"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dirty="0">
                <a:solidFill>
                  <a:schemeClr val="dk1"/>
                </a:solidFill>
                <a:latin typeface="Calibri"/>
                <a:ea typeface="Calibri"/>
                <a:cs typeface="Calibri"/>
                <a:sym typeface="Calibri"/>
              </a:rPr>
              <a:t>Métricas do FOMO e métricas gerais de detecção de objetos</a:t>
            </a:r>
            <a:endParaRPr sz="2800" b="1" i="1" dirty="0">
              <a:solidFill>
                <a:schemeClr val="dk1"/>
              </a:solidFill>
              <a:latin typeface="Calibri"/>
              <a:ea typeface="Calibri"/>
              <a:cs typeface="Calibri"/>
              <a:sym typeface="Calibri"/>
            </a:endParaRPr>
          </a:p>
        </p:txBody>
      </p:sp>
      <p:sp>
        <p:nvSpPr>
          <p:cNvPr id="481" name="Google Shape;481;p48"/>
          <p:cNvSpPr txBox="1"/>
          <p:nvPr/>
        </p:nvSpPr>
        <p:spPr>
          <a:xfrm>
            <a:off x="2115900" y="2173825"/>
            <a:ext cx="3513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FF0000"/>
                </a:solidFill>
                <a:latin typeface="Calibri"/>
                <a:ea typeface="Calibri"/>
                <a:cs typeface="Calibri"/>
                <a:sym typeface="Calibri"/>
              </a:rPr>
              <a:t>Falso positivo (FP)</a:t>
            </a:r>
            <a:endParaRPr sz="2800" b="1" i="1">
              <a:solidFill>
                <a:srgbClr val="FF0000"/>
              </a:solidFill>
              <a:latin typeface="Calibri"/>
              <a:ea typeface="Calibri"/>
              <a:cs typeface="Calibri"/>
              <a:sym typeface="Calibri"/>
            </a:endParaRPr>
          </a:p>
        </p:txBody>
      </p:sp>
      <p:sp>
        <p:nvSpPr>
          <p:cNvPr id="482" name="Google Shape;482;p48"/>
          <p:cNvSpPr txBox="1"/>
          <p:nvPr/>
        </p:nvSpPr>
        <p:spPr>
          <a:xfrm>
            <a:off x="5997975" y="2173825"/>
            <a:ext cx="4149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6AA84F"/>
                </a:solidFill>
                <a:latin typeface="Calibri"/>
                <a:ea typeface="Calibri"/>
                <a:cs typeface="Calibri"/>
                <a:sym typeface="Calibri"/>
              </a:rPr>
              <a:t>Verdadeiro positivo (VP)</a:t>
            </a:r>
            <a:endParaRPr sz="2800" b="1" i="1">
              <a:solidFill>
                <a:srgbClr val="6AA84F"/>
              </a:solidFill>
              <a:latin typeface="Calibri"/>
              <a:ea typeface="Calibri"/>
              <a:cs typeface="Calibri"/>
              <a:sym typeface="Calibri"/>
            </a:endParaRPr>
          </a:p>
        </p:txBody>
      </p:sp>
      <p:sp>
        <p:nvSpPr>
          <p:cNvPr id="2" name="Elipse 1">
            <a:extLst>
              <a:ext uri="{FF2B5EF4-FFF2-40B4-BE49-F238E27FC236}">
                <a16:creationId xmlns:a16="http://schemas.microsoft.com/office/drawing/2014/main" id="{7F3508B1-7068-C691-7B75-B0E8832F832E}"/>
              </a:ext>
            </a:extLst>
          </p:cNvPr>
          <p:cNvSpPr/>
          <p:nvPr/>
        </p:nvSpPr>
        <p:spPr>
          <a:xfrm>
            <a:off x="3469288" y="3929380"/>
            <a:ext cx="403412" cy="35858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lipse 3">
            <a:extLst>
              <a:ext uri="{FF2B5EF4-FFF2-40B4-BE49-F238E27FC236}">
                <a16:creationId xmlns:a16="http://schemas.microsoft.com/office/drawing/2014/main" id="{95E25394-3E6A-5C43-4A19-9E2B39BF56C4}"/>
              </a:ext>
            </a:extLst>
          </p:cNvPr>
          <p:cNvSpPr/>
          <p:nvPr/>
        </p:nvSpPr>
        <p:spPr>
          <a:xfrm>
            <a:off x="7669363" y="4046468"/>
            <a:ext cx="403412" cy="35858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mc:AlternateContent xmlns:mc="http://schemas.openxmlformats.org/markup-compatibility/2006" xmlns:a14="http://schemas.microsoft.com/office/drawing/2010/main">
        <mc:Choice Requires="a14">
          <p:sp>
            <p:nvSpPr>
              <p:cNvPr id="489" name="Google Shape;489;p49"/>
              <p:cNvSpPr txBox="1"/>
              <p:nvPr/>
            </p:nvSpPr>
            <p:spPr>
              <a:xfrm>
                <a:off x="753625" y="1998825"/>
                <a:ext cx="6771300" cy="46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dirty="0">
                    <a:solidFill>
                      <a:schemeClr val="dk1"/>
                    </a:solidFill>
                    <a:latin typeface="Calibri"/>
                    <a:ea typeface="Calibri"/>
                    <a:cs typeface="Calibri"/>
                    <a:sym typeface="Calibri"/>
                  </a:rPr>
                  <a:t>mAP precisa de quais valores ?</a:t>
                </a:r>
              </a:p>
              <a:p>
                <a:pPr marL="0" lvl="0" indent="0" algn="l" rtl="0">
                  <a:spcBef>
                    <a:spcPts val="0"/>
                  </a:spcBef>
                  <a:spcAft>
                    <a:spcPts val="0"/>
                  </a:spcAft>
                  <a:buNone/>
                </a:pPr>
                <a:endParaRPr lang="pt-BR" sz="2800" dirty="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IoU;</a:t>
                </a: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Matriz de confusão;</a:t>
                </a:r>
              </a:p>
              <a:p>
                <a:pPr marL="457200" lvl="0" indent="-406400" algn="l" rtl="0">
                  <a:spcBef>
                    <a:spcPts val="0"/>
                  </a:spcBef>
                  <a:spcAft>
                    <a:spcPts val="0"/>
                  </a:spcAft>
                  <a:buClr>
                    <a:schemeClr val="dk1"/>
                  </a:buClr>
                  <a:buSzPts val="2800"/>
                  <a:buFont typeface="Calibri"/>
                  <a:buChar char="●"/>
                </a:pPr>
                <a14:m>
                  <m:oMath xmlns:m="http://schemas.openxmlformats.org/officeDocument/2006/math">
                    <m:r>
                      <a:rPr lang="pt-BR" sz="2800" i="1" dirty="0" smtClean="0">
                        <a:solidFill>
                          <a:schemeClr val="dk1"/>
                        </a:solidFill>
                        <a:latin typeface="Cambria Math" panose="02040503050406030204" pitchFamily="18" charset="0"/>
                        <a:ea typeface="Calibri"/>
                        <a:cs typeface="Calibri"/>
                        <a:sym typeface="Calibri"/>
                      </a:rPr>
                      <m:t>𝑃𝑟𝑒𝑐𝑖𝑠</m:t>
                    </m:r>
                    <m:r>
                      <a:rPr lang="pt-BR" sz="2800" i="1" dirty="0" smtClean="0">
                        <a:solidFill>
                          <a:schemeClr val="dk1"/>
                        </a:solidFill>
                        <a:latin typeface="Cambria Math" panose="02040503050406030204" pitchFamily="18" charset="0"/>
                        <a:ea typeface="Calibri"/>
                        <a:cs typeface="Calibri"/>
                        <a:sym typeface="Calibri"/>
                      </a:rPr>
                      <m:t>ã</m:t>
                    </m:r>
                    <m:r>
                      <a:rPr lang="pt-BR" sz="2800" i="1" dirty="0" smtClean="0">
                        <a:solidFill>
                          <a:schemeClr val="dk1"/>
                        </a:solidFill>
                        <a:latin typeface="Cambria Math" panose="02040503050406030204" pitchFamily="18" charset="0"/>
                        <a:ea typeface="Calibri"/>
                        <a:cs typeface="Calibri"/>
                        <a:sym typeface="Calibri"/>
                      </a:rPr>
                      <m:t>𝑜</m:t>
                    </m:r>
                    <m:r>
                      <a:rPr lang="pt-BR" sz="2800" i="1" dirty="0" smtClean="0">
                        <a:solidFill>
                          <a:schemeClr val="dk1"/>
                        </a:solidFill>
                        <a:latin typeface="Cambria Math" panose="02040503050406030204" pitchFamily="18" charset="0"/>
                        <a:ea typeface="Calibri"/>
                        <a:cs typeface="Calibri"/>
                        <a:sym typeface="Calibri"/>
                      </a:rPr>
                      <m:t> = </m:t>
                    </m:r>
                    <m:f>
                      <m:fPr>
                        <m:ctrlPr>
                          <a:rPr lang="ar-AE" sz="2800" i="1" dirty="0" smtClean="0">
                            <a:solidFill>
                              <a:schemeClr val="dk1"/>
                            </a:solidFill>
                            <a:latin typeface="Cambria Math" panose="02040503050406030204" pitchFamily="18" charset="0"/>
                            <a:ea typeface="Calibri"/>
                            <a:cs typeface="Calibri"/>
                            <a:sym typeface="Calibri"/>
                          </a:rPr>
                        </m:ctrlPr>
                      </m:fPr>
                      <m:num>
                        <m:r>
                          <a:rPr lang="pt-BR" sz="2800" b="0" i="1" dirty="0" smtClean="0">
                            <a:solidFill>
                              <a:schemeClr val="dk1"/>
                            </a:solidFill>
                            <a:latin typeface="Cambria Math" panose="02040503050406030204" pitchFamily="18" charset="0"/>
                            <a:ea typeface="Calibri"/>
                            <a:cs typeface="Calibri"/>
                            <a:sym typeface="Calibri"/>
                          </a:rPr>
                          <m:t>𝑉𝑃</m:t>
                        </m:r>
                      </m:num>
                      <m:den>
                        <m:r>
                          <a:rPr lang="ar-AE" sz="2800" i="1" dirty="0" smtClean="0">
                            <a:solidFill>
                              <a:schemeClr val="dk1"/>
                            </a:solidFill>
                            <a:latin typeface="Cambria Math" panose="02040503050406030204" pitchFamily="18" charset="0"/>
                            <a:ea typeface="Calibri"/>
                            <a:cs typeface="Calibri"/>
                            <a:sym typeface="Calibri"/>
                          </a:rPr>
                          <m:t>𝑉𝑃</m:t>
                        </m:r>
                        <m:r>
                          <a:rPr lang="ar-AE" sz="2800" i="1" dirty="0" smtClean="0">
                            <a:solidFill>
                              <a:schemeClr val="dk1"/>
                            </a:solidFill>
                            <a:latin typeface="Cambria Math" panose="02040503050406030204" pitchFamily="18" charset="0"/>
                            <a:ea typeface="Calibri"/>
                            <a:cs typeface="Calibri"/>
                            <a:sym typeface="Calibri"/>
                          </a:rPr>
                          <m:t> + </m:t>
                        </m:r>
                        <m:r>
                          <a:rPr lang="ar-AE" sz="2800" i="1" dirty="0" smtClean="0">
                            <a:solidFill>
                              <a:schemeClr val="dk1"/>
                            </a:solidFill>
                            <a:latin typeface="Cambria Math" panose="02040503050406030204" pitchFamily="18" charset="0"/>
                            <a:ea typeface="Calibri"/>
                            <a:cs typeface="Calibri"/>
                            <a:sym typeface="Calibri"/>
                          </a:rPr>
                          <m:t>𝐹𝑃</m:t>
                        </m:r>
                      </m:den>
                    </m:f>
                    <m:r>
                      <a:rPr lang="ar-AE" sz="2800" i="1" dirty="0" smtClean="0">
                        <a:solidFill>
                          <a:schemeClr val="dk1"/>
                        </a:solidFill>
                        <a:latin typeface="Cambria Math" panose="02040503050406030204" pitchFamily="18" charset="0"/>
                        <a:ea typeface="Calibri"/>
                        <a:cs typeface="Calibri"/>
                        <a:sym typeface="Calibri"/>
                      </a:rPr>
                      <m:t>;</m:t>
                    </m:r>
                  </m:oMath>
                </a14:m>
                <a:endParaRPr lang="ar-AE" sz="2800" dirty="0">
                  <a:solidFill>
                    <a:schemeClr val="dk1"/>
                  </a:solidFill>
                  <a:latin typeface="Calibri"/>
                  <a:ea typeface="Calibri"/>
                  <a:cs typeface="Calibri"/>
                  <a:sym typeface="Calibri"/>
                </a:endParaRPr>
              </a:p>
              <a:p>
                <a:pPr marL="457200" lvl="0" indent="-406400">
                  <a:buClr>
                    <a:schemeClr val="dk1"/>
                  </a:buClr>
                  <a:buSzPts val="2800"/>
                  <a:buFont typeface="Calibri"/>
                  <a:buChar char="●"/>
                </a:pPr>
                <a14:m>
                  <m:oMath xmlns:m="http://schemas.openxmlformats.org/officeDocument/2006/math">
                    <m:r>
                      <a:rPr lang="pt-BR" sz="2800" i="1" dirty="0" smtClean="0">
                        <a:solidFill>
                          <a:schemeClr val="dk1"/>
                        </a:solidFill>
                        <a:latin typeface="Cambria Math" panose="02040503050406030204" pitchFamily="18" charset="0"/>
                        <a:ea typeface="Calibri"/>
                        <a:cs typeface="Calibri"/>
                        <a:sym typeface="Calibri"/>
                      </a:rPr>
                      <m:t>𝑅𝑒𝑐𝑎𝑙𝑙</m:t>
                    </m:r>
                    <m:r>
                      <a:rPr lang="pt-BR" sz="2800" i="1" dirty="0" smtClean="0">
                        <a:solidFill>
                          <a:schemeClr val="dk1"/>
                        </a:solidFill>
                        <a:latin typeface="Cambria Math" panose="02040503050406030204" pitchFamily="18" charset="0"/>
                        <a:ea typeface="Calibri"/>
                        <a:cs typeface="Calibri"/>
                        <a:sym typeface="Calibri"/>
                      </a:rPr>
                      <m:t> =</m:t>
                    </m:r>
                    <m:f>
                      <m:fPr>
                        <m:ctrlPr>
                          <a:rPr lang="pt-BR" sz="2800" i="1" dirty="0" smtClean="0">
                            <a:solidFill>
                              <a:schemeClr val="dk1"/>
                            </a:solidFill>
                            <a:latin typeface="Cambria Math" panose="02040503050406030204" pitchFamily="18" charset="0"/>
                            <a:ea typeface="Calibri"/>
                            <a:cs typeface="Calibri"/>
                            <a:sym typeface="Calibri"/>
                          </a:rPr>
                        </m:ctrlPr>
                      </m:fPr>
                      <m:num>
                        <m:r>
                          <a:rPr lang="pt-BR" sz="2800" i="1" dirty="0">
                            <a:solidFill>
                              <a:schemeClr val="dk1"/>
                            </a:solidFill>
                            <a:latin typeface="Cambria Math" panose="02040503050406030204" pitchFamily="18" charset="0"/>
                            <a:ea typeface="Calibri"/>
                            <a:cs typeface="Calibri"/>
                            <a:sym typeface="Calibri"/>
                          </a:rPr>
                          <m:t>𝑉𝑃</m:t>
                        </m:r>
                      </m:num>
                      <m:den>
                        <m:r>
                          <a:rPr lang="pt-BR" sz="2800" i="1" dirty="0" smtClean="0">
                            <a:solidFill>
                              <a:schemeClr val="dk1"/>
                            </a:solidFill>
                            <a:latin typeface="Cambria Math" panose="02040503050406030204" pitchFamily="18" charset="0"/>
                            <a:ea typeface="Calibri"/>
                            <a:cs typeface="Calibri"/>
                            <a:sym typeface="Calibri"/>
                          </a:rPr>
                          <m:t>𝑉𝑃</m:t>
                        </m:r>
                        <m:r>
                          <a:rPr lang="pt-BR" sz="2800" i="1" dirty="0" smtClean="0">
                            <a:solidFill>
                              <a:schemeClr val="dk1"/>
                            </a:solidFill>
                            <a:latin typeface="Cambria Math" panose="02040503050406030204" pitchFamily="18" charset="0"/>
                            <a:ea typeface="Calibri"/>
                            <a:cs typeface="Calibri"/>
                            <a:sym typeface="Calibri"/>
                          </a:rPr>
                          <m:t> + </m:t>
                        </m:r>
                        <m:r>
                          <a:rPr lang="pt-BR" sz="2800" i="1" dirty="0" smtClean="0">
                            <a:solidFill>
                              <a:schemeClr val="dk1"/>
                            </a:solidFill>
                            <a:latin typeface="Cambria Math" panose="02040503050406030204" pitchFamily="18" charset="0"/>
                            <a:ea typeface="Calibri"/>
                            <a:cs typeface="Calibri"/>
                            <a:sym typeface="Calibri"/>
                          </a:rPr>
                          <m:t>𝐹𝑁</m:t>
                        </m:r>
                      </m:den>
                    </m:f>
                    <m:r>
                      <a:rPr lang="pt-BR" sz="2800" i="1" dirty="0" smtClean="0">
                        <a:solidFill>
                          <a:schemeClr val="dk1"/>
                        </a:solidFill>
                        <a:latin typeface="Cambria Math" panose="02040503050406030204" pitchFamily="18" charset="0"/>
                        <a:ea typeface="Calibri"/>
                        <a:cs typeface="Calibri"/>
                        <a:sym typeface="Calibri"/>
                      </a:rPr>
                      <m:t>;</m:t>
                    </m:r>
                  </m:oMath>
                </a14:m>
                <a:endParaRPr lang="pt-BR" sz="2800" dirty="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Curva </a:t>
                </a:r>
                <a:r>
                  <a:rPr lang="pt-BR" sz="2800" b="1" i="1" dirty="0" err="1">
                    <a:solidFill>
                      <a:schemeClr val="dk1"/>
                    </a:solidFill>
                    <a:latin typeface="Calibri"/>
                    <a:ea typeface="Calibri"/>
                    <a:cs typeface="Calibri"/>
                    <a:sym typeface="Calibri"/>
                  </a:rPr>
                  <a:t>PrecisãoxRecall</a:t>
                </a:r>
                <a:r>
                  <a:rPr lang="pt-BR" sz="2800" dirty="0">
                    <a:solidFill>
                      <a:schemeClr val="dk1"/>
                    </a:solidFill>
                    <a:latin typeface="Calibri"/>
                    <a:ea typeface="Calibri"/>
                    <a:cs typeface="Calibri"/>
                    <a:sym typeface="Calibri"/>
                  </a:rPr>
                  <a:t> com variações de IoU;</a:t>
                </a: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Calcule a área abaixo da curva para obter AP (</a:t>
                </a:r>
                <a:r>
                  <a:rPr lang="pt-BR" sz="2800" dirty="0" err="1">
                    <a:solidFill>
                      <a:schemeClr val="dk1"/>
                    </a:solidFill>
                    <a:latin typeface="Calibri"/>
                    <a:ea typeface="Calibri"/>
                    <a:cs typeface="Calibri"/>
                    <a:sym typeface="Calibri"/>
                  </a:rPr>
                  <a:t>Avarage</a:t>
                </a:r>
                <a:r>
                  <a:rPr lang="pt-BR" sz="2800" dirty="0">
                    <a:solidFill>
                      <a:schemeClr val="dk1"/>
                    </a:solidFill>
                    <a:latin typeface="Calibri"/>
                    <a:ea typeface="Calibri"/>
                    <a:cs typeface="Calibri"/>
                    <a:sym typeface="Calibri"/>
                  </a:rPr>
                  <a:t> Precision) de cada classe</a:t>
                </a:r>
              </a:p>
              <a:p>
                <a:pPr marL="457200" lvl="0" indent="0" algn="l" rtl="0">
                  <a:spcBef>
                    <a:spcPts val="0"/>
                  </a:spcBef>
                  <a:spcAft>
                    <a:spcPts val="0"/>
                  </a:spcAft>
                  <a:buNone/>
                </a:pPr>
                <a:endParaRPr lang="pt-B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p:txBody>
          </p:sp>
        </mc:Choice>
        <mc:Fallback xmlns="">
          <p:sp>
            <p:nvSpPr>
              <p:cNvPr id="489" name="Google Shape;489;p49"/>
              <p:cNvSpPr txBox="1">
                <a:spLocks noRot="1" noChangeAspect="1" noMove="1" noResize="1" noEditPoints="1" noAdjustHandles="1" noChangeArrowheads="1" noChangeShapeType="1" noTextEdit="1"/>
              </p:cNvSpPr>
              <p:nvPr/>
            </p:nvSpPr>
            <p:spPr>
              <a:xfrm>
                <a:off x="753625" y="1998825"/>
                <a:ext cx="6771300" cy="4613700"/>
              </a:xfrm>
              <a:prstGeom prst="rect">
                <a:avLst/>
              </a:prstGeom>
              <a:blipFill>
                <a:blip r:embed="rId3"/>
                <a:stretch>
                  <a:fillRect l="-1892" t="-264" r="-450" b="-6869"/>
                </a:stretch>
              </a:blipFill>
              <a:ln>
                <a:noFill/>
              </a:ln>
            </p:spPr>
            <p:txBody>
              <a:bodyPr/>
              <a:lstStyle/>
              <a:p>
                <a:r>
                  <a:rPr lang="pt-BR">
                    <a:noFill/>
                  </a:rPr>
                  <a:t> </a:t>
                </a:r>
              </a:p>
            </p:txBody>
          </p:sp>
        </mc:Fallback>
      </mc:AlternateContent>
      <p:graphicFrame>
        <p:nvGraphicFramePr>
          <p:cNvPr id="490" name="Google Shape;490;p49"/>
          <p:cNvGraphicFramePr/>
          <p:nvPr/>
        </p:nvGraphicFramePr>
        <p:xfrm>
          <a:off x="7579350" y="1783075"/>
          <a:ext cx="3910125" cy="2705075"/>
        </p:xfrm>
        <a:graphic>
          <a:graphicData uri="http://schemas.openxmlformats.org/drawingml/2006/table">
            <a:tbl>
              <a:tblPr>
                <a:noFill/>
                <a:tableStyleId>{7B4D8365-2E81-4DFB-ACDB-FF46E67F0C56}</a:tableStyleId>
              </a:tblPr>
              <a:tblGrid>
                <a:gridCol w="559675">
                  <a:extLst>
                    <a:ext uri="{9D8B030D-6E8A-4147-A177-3AD203B41FA5}">
                      <a16:colId xmlns:a16="http://schemas.microsoft.com/office/drawing/2014/main" val="20000"/>
                    </a:ext>
                  </a:extLst>
                </a:gridCol>
                <a:gridCol w="1015950">
                  <a:extLst>
                    <a:ext uri="{9D8B030D-6E8A-4147-A177-3AD203B41FA5}">
                      <a16:colId xmlns:a16="http://schemas.microsoft.com/office/drawing/2014/main" val="20001"/>
                    </a:ext>
                  </a:extLst>
                </a:gridCol>
                <a:gridCol w="1134325">
                  <a:extLst>
                    <a:ext uri="{9D8B030D-6E8A-4147-A177-3AD203B41FA5}">
                      <a16:colId xmlns:a16="http://schemas.microsoft.com/office/drawing/2014/main" val="20002"/>
                    </a:ext>
                  </a:extLst>
                </a:gridCol>
                <a:gridCol w="1200175">
                  <a:extLst>
                    <a:ext uri="{9D8B030D-6E8A-4147-A177-3AD203B41FA5}">
                      <a16:colId xmlns:a16="http://schemas.microsoft.com/office/drawing/2014/main" val="20003"/>
                    </a:ext>
                  </a:extLst>
                </a:gridCol>
              </a:tblGrid>
              <a:tr h="485025">
                <a:tc>
                  <a:txBody>
                    <a:bodyPr/>
                    <a:lstStyle/>
                    <a:p>
                      <a:pPr marL="0" lvl="0" indent="0" algn="l" rtl="0">
                        <a:spcBef>
                          <a:spcPts val="0"/>
                        </a:spcBef>
                        <a:spcAft>
                          <a:spcPts val="0"/>
                        </a:spcAft>
                        <a:buNone/>
                      </a:pPr>
                      <a:endParaRPr/>
                    </a:p>
                  </a:txBody>
                  <a:tcPr marL="91425" marR="91425" marT="91425" marB="91425"/>
                </a:tc>
                <a:tc gridSpan="3">
                  <a:txBody>
                    <a:bodyPr/>
                    <a:lstStyle/>
                    <a:p>
                      <a:pPr marL="0" lvl="0" indent="0" algn="l" rtl="0">
                        <a:spcBef>
                          <a:spcPts val="0"/>
                        </a:spcBef>
                        <a:spcAft>
                          <a:spcPts val="0"/>
                        </a:spcAft>
                        <a:buNone/>
                      </a:pPr>
                      <a:endParaRPr/>
                    </a:p>
                  </a:txBody>
                  <a:tcPr marL="91425" marR="91425" marT="91425" marB="91425">
                    <a:solidFill>
                      <a:srgbClr val="888888"/>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499475">
                <a:tc rowSpan="3">
                  <a:txBody>
                    <a:bodyPr/>
                    <a:lstStyle/>
                    <a:p>
                      <a:pPr marL="0" lvl="0" indent="0" algn="l" rtl="0">
                        <a:spcBef>
                          <a:spcPts val="0"/>
                        </a:spcBef>
                        <a:spcAft>
                          <a:spcPts val="0"/>
                        </a:spcAft>
                        <a:buNone/>
                      </a:pPr>
                      <a:endParaRPr/>
                    </a:p>
                  </a:txBody>
                  <a:tcPr marL="91425" marR="91425" marT="91425" marB="91425">
                    <a:solidFill>
                      <a:srgbClr val="888888"/>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pt-BR"/>
                        <a:t>Positivo</a:t>
                      </a:r>
                      <a:endParaRPr/>
                    </a:p>
                  </a:txBody>
                  <a:tcPr marL="91425" marR="91425" marT="91425" marB="91425">
                    <a:solidFill>
                      <a:srgbClr val="B6D7A8"/>
                    </a:solidFill>
                  </a:tcPr>
                </a:tc>
                <a:tc>
                  <a:txBody>
                    <a:bodyPr/>
                    <a:lstStyle/>
                    <a:p>
                      <a:pPr marL="0" lvl="0" indent="0" algn="l" rtl="0">
                        <a:spcBef>
                          <a:spcPts val="0"/>
                        </a:spcBef>
                        <a:spcAft>
                          <a:spcPts val="0"/>
                        </a:spcAft>
                        <a:buNone/>
                      </a:pPr>
                      <a:r>
                        <a:rPr lang="pt-BR"/>
                        <a:t>Negativo</a:t>
                      </a:r>
                      <a:endParaRPr/>
                    </a:p>
                  </a:txBody>
                  <a:tcPr marL="91425" marR="91425" marT="91425" marB="91425">
                    <a:solidFill>
                      <a:srgbClr val="EA9999"/>
                    </a:solidFill>
                  </a:tcPr>
                </a:tc>
                <a:extLst>
                  <a:ext uri="{0D108BD9-81ED-4DB2-BD59-A6C34878D82A}">
                    <a16:rowId xmlns:a16="http://schemas.microsoft.com/office/drawing/2014/main" val="10001"/>
                  </a:ext>
                </a:extLst>
              </a:tr>
              <a:tr h="831650">
                <a:tc vMerge="1">
                  <a:txBody>
                    <a:bodyPr/>
                    <a:lstStyle/>
                    <a:p>
                      <a:endParaRPr lang="pt-BR"/>
                    </a:p>
                  </a:txBody>
                  <a:tcPr/>
                </a:tc>
                <a:tc>
                  <a:txBody>
                    <a:bodyPr/>
                    <a:lstStyle/>
                    <a:p>
                      <a:pPr marL="0" lvl="0" indent="0" algn="l" rtl="0">
                        <a:spcBef>
                          <a:spcPts val="0"/>
                        </a:spcBef>
                        <a:spcAft>
                          <a:spcPts val="0"/>
                        </a:spcAft>
                        <a:buClr>
                          <a:schemeClr val="dk1"/>
                        </a:buClr>
                        <a:buSzPts val="1100"/>
                        <a:buFont typeface="Arial"/>
                        <a:buNone/>
                      </a:pPr>
                      <a:r>
                        <a:rPr lang="pt-BR">
                          <a:solidFill>
                            <a:schemeClr val="dk1"/>
                          </a:solidFill>
                        </a:rPr>
                        <a:t>Positivo</a:t>
                      </a:r>
                      <a:endParaRPr/>
                    </a:p>
                  </a:txBody>
                  <a:tcPr marL="91425" marR="91425" marT="91425" marB="91425">
                    <a:lnB w="9525" cap="flat" cmpd="sng">
                      <a:solidFill>
                        <a:srgbClr val="EA9999"/>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pt-BR"/>
                        <a:t>VP</a:t>
                      </a:r>
                      <a:endParaRPr/>
                    </a:p>
                  </a:txBody>
                  <a:tcPr marL="91425" marR="91425" marT="91425" marB="91425"/>
                </a:tc>
                <a:tc>
                  <a:txBody>
                    <a:bodyPr/>
                    <a:lstStyle/>
                    <a:p>
                      <a:pPr marL="0" lvl="0" indent="0" algn="ctr" rtl="0">
                        <a:spcBef>
                          <a:spcPts val="0"/>
                        </a:spcBef>
                        <a:spcAft>
                          <a:spcPts val="0"/>
                        </a:spcAft>
                        <a:buNone/>
                      </a:pPr>
                      <a:r>
                        <a:rPr lang="pt-BR"/>
                        <a:t>FP</a:t>
                      </a:r>
                      <a:endParaRPr/>
                    </a:p>
                  </a:txBody>
                  <a:tcPr marL="91425" marR="91425" marT="91425" marB="91425"/>
                </a:tc>
                <a:extLst>
                  <a:ext uri="{0D108BD9-81ED-4DB2-BD59-A6C34878D82A}">
                    <a16:rowId xmlns:a16="http://schemas.microsoft.com/office/drawing/2014/main" val="10002"/>
                  </a:ext>
                </a:extLst>
              </a:tr>
              <a:tr h="888925">
                <a:tc vMerge="1">
                  <a:txBody>
                    <a:bodyPr/>
                    <a:lstStyle/>
                    <a:p>
                      <a:endParaRPr lang="pt-BR"/>
                    </a:p>
                  </a:txBody>
                  <a:tcPr/>
                </a:tc>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pt-BR">
                          <a:solidFill>
                            <a:schemeClr val="dk1"/>
                          </a:solidFill>
                        </a:rPr>
                        <a:t>Negativo</a:t>
                      </a:r>
                      <a:endParaRPr/>
                    </a:p>
                  </a:txBody>
                  <a:tcPr marL="91425" marR="91425" marT="91425" marB="91425">
                    <a:lnL w="9525" cap="flat" cmpd="sng">
                      <a:solidFill>
                        <a:srgbClr val="EA9999"/>
                      </a:solidFill>
                      <a:prstDash val="solid"/>
                      <a:round/>
                      <a:headEnd type="none" w="sm" len="sm"/>
                      <a:tailEnd type="none" w="sm" len="sm"/>
                    </a:lnL>
                    <a:lnR w="9525" cap="flat" cmpd="sng">
                      <a:solidFill>
                        <a:srgbClr val="EA9999"/>
                      </a:solidFill>
                      <a:prstDash val="solid"/>
                      <a:round/>
                      <a:headEnd type="none" w="sm" len="sm"/>
                      <a:tailEnd type="none" w="sm" len="sm"/>
                    </a:lnR>
                    <a:lnT w="9525" cap="flat" cmpd="sng">
                      <a:solidFill>
                        <a:srgbClr val="EA9999"/>
                      </a:solidFill>
                      <a:prstDash val="solid"/>
                      <a:round/>
                      <a:headEnd type="none" w="sm" len="sm"/>
                      <a:tailEnd type="none" w="sm" len="sm"/>
                    </a:lnT>
                    <a:lnB w="9525" cap="flat" cmpd="sng">
                      <a:solidFill>
                        <a:srgbClr val="EA9999"/>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pt-BR"/>
                        <a:t>VN</a:t>
                      </a:r>
                      <a:endParaRPr/>
                    </a:p>
                  </a:txBody>
                  <a:tcPr marL="91425" marR="91425" marT="91425" marB="91425">
                    <a:lnL w="9525" cap="flat" cmpd="sng">
                      <a:solidFill>
                        <a:srgbClr val="EA9999"/>
                      </a:solidFill>
                      <a:prstDash val="solid"/>
                      <a:round/>
                      <a:headEnd type="none" w="sm" len="sm"/>
                      <a:tailEnd type="none" w="sm" len="sm"/>
                    </a:lnL>
                  </a:tcPr>
                </a:tc>
                <a:tc>
                  <a:txBody>
                    <a:bodyPr/>
                    <a:lstStyle/>
                    <a:p>
                      <a:pPr marL="0" lvl="0" indent="0" algn="ctr" rtl="0">
                        <a:spcBef>
                          <a:spcPts val="0"/>
                        </a:spcBef>
                        <a:spcAft>
                          <a:spcPts val="0"/>
                        </a:spcAft>
                        <a:buNone/>
                      </a:pPr>
                      <a:r>
                        <a:rPr lang="pt-BR"/>
                        <a:t>FN</a:t>
                      </a:r>
                      <a:endParaRPr/>
                    </a:p>
                  </a:txBody>
                  <a:tcPr marL="91425" marR="91425" marT="91425" marB="91425"/>
                </a:tc>
                <a:extLst>
                  <a:ext uri="{0D108BD9-81ED-4DB2-BD59-A6C34878D82A}">
                    <a16:rowId xmlns:a16="http://schemas.microsoft.com/office/drawing/2014/main" val="10003"/>
                  </a:ext>
                </a:extLst>
              </a:tr>
            </a:tbl>
          </a:graphicData>
        </a:graphic>
      </p:graphicFrame>
      <p:sp>
        <p:nvSpPr>
          <p:cNvPr id="491" name="Google Shape;491;p49"/>
          <p:cNvSpPr txBox="1"/>
          <p:nvPr/>
        </p:nvSpPr>
        <p:spPr>
          <a:xfrm rot="-5400000">
            <a:off x="7133400" y="3121275"/>
            <a:ext cx="1468500" cy="5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Predição</a:t>
            </a:r>
            <a:endParaRPr sz="2800">
              <a:solidFill>
                <a:schemeClr val="dk1"/>
              </a:solidFill>
              <a:latin typeface="Calibri"/>
              <a:ea typeface="Calibri"/>
              <a:cs typeface="Calibri"/>
              <a:sym typeface="Calibri"/>
            </a:endParaRPr>
          </a:p>
        </p:txBody>
      </p:sp>
      <p:sp>
        <p:nvSpPr>
          <p:cNvPr id="492" name="Google Shape;492;p49"/>
          <p:cNvSpPr txBox="1"/>
          <p:nvPr/>
        </p:nvSpPr>
        <p:spPr>
          <a:xfrm>
            <a:off x="8701325" y="1783075"/>
            <a:ext cx="3567300" cy="3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Classe Atual</a:t>
            </a:r>
            <a:endParaRPr sz="2800">
              <a:solidFill>
                <a:schemeClr val="dk1"/>
              </a:solidFill>
              <a:latin typeface="Calibri"/>
              <a:ea typeface="Calibri"/>
              <a:cs typeface="Calibri"/>
              <a:sym typeface="Calibri"/>
            </a:endParaRPr>
          </a:p>
        </p:txBody>
      </p:sp>
      <p:sp>
        <p:nvSpPr>
          <p:cNvPr id="493" name="Google Shape;493;p49"/>
          <p:cNvSpPr txBox="1"/>
          <p:nvPr/>
        </p:nvSpPr>
        <p:spPr>
          <a:xfrm>
            <a:off x="7579350" y="4951425"/>
            <a:ext cx="4042500" cy="16611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Some o AP de cada classe e divida pela quantidade de classes;</a:t>
            </a:r>
            <a:endParaRPr sz="2800" dirty="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00" name="Google Shape;500;p50"/>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 </a:t>
            </a:r>
            <a:r>
              <a:rPr lang="pt-BR" b="1"/>
              <a:t>precisão </a:t>
            </a:r>
            <a:r>
              <a:rPr lang="pt-BR"/>
              <a:t>é uma medida de quando, "seu modelo prevê com que frequência ele prevê corretamente?" Indica o quanto podemos confiar nas previsões positivas do modelo.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b="1"/>
              <a:t>Recall </a:t>
            </a:r>
            <a:r>
              <a:rPr lang="pt-BR"/>
              <a:t>é uma medida de "seu modelo previu todas às vezes que deveria ter previsto? "Indica quaisquer previsões que não deveriam ter sido perdidas se o modelo estivesse faltando.</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07" name="Google Shape;507;p51"/>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Quando um modelo tem </a:t>
            </a:r>
            <a:r>
              <a:rPr lang="pt-BR" b="1"/>
              <a:t>alto recall</a:t>
            </a:r>
            <a:r>
              <a:rPr lang="pt-BR"/>
              <a:t>, mas </a:t>
            </a:r>
            <a:r>
              <a:rPr lang="pt-BR" b="1"/>
              <a:t>baixa precisão,</a:t>
            </a:r>
            <a:r>
              <a:rPr lang="pt-BR"/>
              <a:t> então o modelo classifica a maioria das amostras positivas corretamente, mas tem muitos falsos positivos (ou seja, classifica muitas amostras negativas como positivas).“</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Quando um modelo tem </a:t>
            </a:r>
            <a:r>
              <a:rPr lang="pt-BR" b="1"/>
              <a:t>alta precisão</a:t>
            </a:r>
            <a:r>
              <a:rPr lang="pt-BR"/>
              <a:t>, mas </a:t>
            </a:r>
            <a:r>
              <a:rPr lang="pt-BR" b="1"/>
              <a:t>baixo recall</a:t>
            </a:r>
            <a:r>
              <a:rPr lang="pt-BR"/>
              <a:t>, então o modelo classifica uma amostra como Positiva, mas pode classificar apenas algumas das amostras positivas.”</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mc:AlternateContent xmlns:mc="http://schemas.openxmlformats.org/markup-compatibility/2006" xmlns:a14="http://schemas.microsoft.com/office/drawing/2010/main">
        <mc:Choice Requires="a14">
          <p:sp>
            <p:nvSpPr>
              <p:cNvPr id="514" name="Google Shape;514;p52"/>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Ao longo dos anos, os pesquisadores de IA tentaram combinar </a:t>
                </a:r>
                <a:r>
                  <a:rPr lang="pt-BR" b="1" dirty="0"/>
                  <a:t>precisão </a:t>
                </a:r>
                <a:r>
                  <a:rPr lang="pt-BR" dirty="0"/>
                  <a:t>e </a:t>
                </a:r>
                <a:r>
                  <a:rPr lang="pt-BR" b="1" dirty="0"/>
                  <a:t>recall </a:t>
                </a:r>
                <a:r>
                  <a:rPr lang="pt-BR" dirty="0"/>
                  <a:t>em uma única métrica para comparar modelos.</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Esta métrica é a </a:t>
                </a:r>
                <a:r>
                  <a:rPr lang="pt-BR" b="1" dirty="0"/>
                  <a:t>F1-score.</a:t>
                </a:r>
                <a:r>
                  <a:rPr lang="pt-BR" dirty="0"/>
                  <a:t> Ela calcula o equilíbrio entre precisão e recall. Se a pontuação F1 for alta, a precisão e o recall serão altos e vice-versa.</a:t>
                </a:r>
              </a:p>
              <a:p>
                <a:pPr marL="0" lvl="0" indent="0" algn="just" rtl="0">
                  <a:lnSpc>
                    <a:spcPct val="90000"/>
                  </a:lnSpc>
                  <a:spcBef>
                    <a:spcPts val="1000"/>
                  </a:spcBef>
                  <a:spcAft>
                    <a:spcPts val="0"/>
                  </a:spcAft>
                  <a:buClr>
                    <a:schemeClr val="dk1"/>
                  </a:buClr>
                  <a:buSzPts val="2800"/>
                  <a:buNone/>
                </a:pPr>
                <a:endParaRPr lang="pt-BR" dirty="0"/>
              </a:p>
              <a:p>
                <a:pPr marL="0" lvl="0" indent="0" algn="just">
                  <a:buSzPts val="2800"/>
                  <a:buNone/>
                </a:pPr>
                <a:r>
                  <a:rPr lang="pt-BR" dirty="0"/>
                  <a:t>			</a:t>
                </a:r>
                <a14:m>
                  <m:oMath xmlns:m="http://schemas.openxmlformats.org/officeDocument/2006/math">
                    <m:r>
                      <a:rPr lang="pt-BR" b="1" i="1" dirty="0" smtClean="0">
                        <a:latin typeface="Cambria Math" panose="02040503050406030204" pitchFamily="18" charset="0"/>
                      </a:rPr>
                      <m:t>𝑭</m:t>
                    </m:r>
                    <m:sSub>
                      <m:sSubPr>
                        <m:ctrlPr>
                          <a:rPr lang="pt-BR" b="1" i="1" dirty="0" smtClean="0">
                            <a:latin typeface="Cambria Math" panose="02040503050406030204" pitchFamily="18" charset="0"/>
                          </a:rPr>
                        </m:ctrlPr>
                      </m:sSubPr>
                      <m:e>
                        <m:r>
                          <a:rPr lang="pt-BR" b="1" i="1" dirty="0" smtClean="0">
                            <a:latin typeface="Cambria Math" panose="02040503050406030204" pitchFamily="18" charset="0"/>
                          </a:rPr>
                          <m:t>𝟏</m:t>
                        </m:r>
                      </m:e>
                      <m:sub>
                        <m:r>
                          <a:rPr lang="pt-BR" b="1" i="1" dirty="0">
                            <a:latin typeface="Cambria Math" panose="02040503050406030204" pitchFamily="18" charset="0"/>
                          </a:rPr>
                          <m:t>𝑺𝒄𝒐𝒓𝒆</m:t>
                        </m:r>
                      </m:sub>
                    </m:sSub>
                    <m:r>
                      <a:rPr lang="pt-BR" b="1" i="1" dirty="0" smtClean="0">
                        <a:latin typeface="Cambria Math" panose="02040503050406030204" pitchFamily="18" charset="0"/>
                      </a:rPr>
                      <m:t> </m:t>
                    </m:r>
                    <m:r>
                      <a:rPr lang="pt-BR" i="1" dirty="0">
                        <a:latin typeface="Cambria Math" panose="02040503050406030204" pitchFamily="18" charset="0"/>
                      </a:rPr>
                      <m:t>= </m:t>
                    </m:r>
                    <m:r>
                      <a:rPr lang="pt-BR" i="1" dirty="0">
                        <a:latin typeface="Cambria Math" panose="02040503050406030204" pitchFamily="18" charset="0"/>
                      </a:rPr>
                      <m:t>2</m:t>
                    </m:r>
                    <m:r>
                      <a:rPr lang="pt-BR" i="1" dirty="0">
                        <a:latin typeface="Cambria Math" panose="02040503050406030204" pitchFamily="18" charset="0"/>
                      </a:rPr>
                      <m:t>∗</m:t>
                    </m:r>
                    <m:f>
                      <m:fPr>
                        <m:ctrlPr>
                          <a:rPr lang="ar-AE" i="1" dirty="0">
                            <a:latin typeface="Cambria Math" panose="02040503050406030204" pitchFamily="18" charset="0"/>
                          </a:rPr>
                        </m:ctrlPr>
                      </m:fPr>
                      <m:num>
                        <m:d>
                          <m:dPr>
                            <m:ctrlPr>
                              <a:rPr lang="ar-AE" i="1" dirty="0">
                                <a:latin typeface="Cambria Math" panose="02040503050406030204" pitchFamily="18" charset="0"/>
                              </a:rPr>
                            </m:ctrlPr>
                          </m:dPr>
                          <m:e>
                            <m:r>
                              <a:rPr lang="ar-AE" i="1" dirty="0">
                                <a:latin typeface="Cambria Math" panose="02040503050406030204" pitchFamily="18" charset="0"/>
                              </a:rPr>
                              <m:t>𝑃𝑟𝑒𝑐𝑖𝑠</m:t>
                            </m:r>
                            <m:r>
                              <a:rPr lang="pt-BR" i="1" dirty="0">
                                <a:latin typeface="Cambria Math" panose="02040503050406030204" pitchFamily="18" charset="0"/>
                              </a:rPr>
                              <m:t>ã</m:t>
                            </m:r>
                            <m:r>
                              <a:rPr lang="pt-BR" i="1" dirty="0">
                                <a:latin typeface="Cambria Math" panose="02040503050406030204" pitchFamily="18" charset="0"/>
                              </a:rPr>
                              <m:t>𝑜</m:t>
                            </m:r>
                            <m:r>
                              <a:rPr lang="pt-BR" i="1" dirty="0">
                                <a:latin typeface="Cambria Math" panose="02040503050406030204" pitchFamily="18" charset="0"/>
                              </a:rPr>
                              <m:t> ∗ </m:t>
                            </m:r>
                            <m:r>
                              <a:rPr lang="pt-BR" i="1" dirty="0">
                                <a:latin typeface="Cambria Math" panose="02040503050406030204" pitchFamily="18" charset="0"/>
                              </a:rPr>
                              <m:t>𝑅𝑒𝑐𝑎𝑙𝑙</m:t>
                            </m:r>
                          </m:e>
                        </m:d>
                      </m:num>
                      <m:den>
                        <m:d>
                          <m:dPr>
                            <m:ctrlPr>
                              <a:rPr lang="ar-AE" i="1" dirty="0">
                                <a:latin typeface="Cambria Math" panose="02040503050406030204" pitchFamily="18" charset="0"/>
                              </a:rPr>
                            </m:ctrlPr>
                          </m:dPr>
                          <m:e>
                            <m:r>
                              <a:rPr lang="ar-AE" i="1" dirty="0">
                                <a:latin typeface="Cambria Math" panose="02040503050406030204" pitchFamily="18" charset="0"/>
                              </a:rPr>
                              <m:t>𝑃𝑟𝑒𝑐𝑖𝑠</m:t>
                            </m:r>
                            <m:r>
                              <a:rPr lang="pt-BR" i="1" dirty="0">
                                <a:latin typeface="Cambria Math" panose="02040503050406030204" pitchFamily="18" charset="0"/>
                              </a:rPr>
                              <m:t>ã</m:t>
                            </m:r>
                            <m:r>
                              <a:rPr lang="pt-BR" i="1" dirty="0">
                                <a:latin typeface="Cambria Math" panose="02040503050406030204" pitchFamily="18" charset="0"/>
                              </a:rPr>
                              <m:t>𝑜</m:t>
                            </m:r>
                            <m:r>
                              <a:rPr lang="pt-BR" i="1" dirty="0">
                                <a:latin typeface="Cambria Math" panose="02040503050406030204" pitchFamily="18" charset="0"/>
                              </a:rPr>
                              <m:t> + </m:t>
                            </m:r>
                            <m:r>
                              <a:rPr lang="pt-BR" i="1" dirty="0">
                                <a:latin typeface="Cambria Math" panose="02040503050406030204" pitchFamily="18" charset="0"/>
                              </a:rPr>
                              <m:t>𝑅𝑒𝑐𝑎𝑙𝑙</m:t>
                            </m:r>
                          </m:e>
                        </m:d>
                      </m:den>
                    </m:f>
                  </m:oMath>
                </a14:m>
                <a:endParaRPr lang="ar-AE" dirty="0"/>
              </a:p>
              <a:p>
                <a:pPr marL="0" lvl="0" indent="0" algn="just" rtl="0">
                  <a:lnSpc>
                    <a:spcPct val="90000"/>
                  </a:lnSpc>
                  <a:spcBef>
                    <a:spcPts val="1000"/>
                  </a:spcBef>
                  <a:spcAft>
                    <a:spcPts val="0"/>
                  </a:spcAft>
                  <a:buClr>
                    <a:schemeClr val="dk1"/>
                  </a:buClr>
                  <a:buSzPts val="2800"/>
                  <a:buNone/>
                </a:pPr>
                <a:endParaRPr dirty="0"/>
              </a:p>
            </p:txBody>
          </p:sp>
        </mc:Choice>
        <mc:Fallback xmlns="">
          <p:sp>
            <p:nvSpPr>
              <p:cNvPr id="514" name="Google Shape;514;p52"/>
              <p:cNvSpPr txBox="1">
                <a:spLocks noGrp="1" noRot="1" noChangeAspect="1" noMove="1" noResize="1" noEditPoints="1" noAdjustHandles="1" noChangeArrowheads="1" noChangeShapeType="1" noTextEdit="1"/>
              </p:cNvSpPr>
              <p:nvPr>
                <p:ph type="body" idx="1"/>
              </p:nvPr>
            </p:nvSpPr>
            <p:spPr>
              <a:xfrm>
                <a:off x="838199" y="1690813"/>
                <a:ext cx="10515600" cy="4351200"/>
              </a:xfrm>
              <a:prstGeom prst="rect">
                <a:avLst/>
              </a:prstGeom>
              <a:blipFill>
                <a:blip r:embed="rId3"/>
                <a:stretch>
                  <a:fillRect l="-1159" r="-1217"/>
                </a:stretch>
              </a:blipFill>
              <a:ln>
                <a:noFill/>
              </a:ln>
            </p:spPr>
            <p:txBody>
              <a:bodyPr/>
              <a:lstStyle/>
              <a:p>
                <a:r>
                  <a:rPr lang="pt-BR">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21" name="Google Shape;521;p53"/>
          <p:cNvSpPr txBox="1">
            <a:spLocks noGrp="1"/>
          </p:cNvSpPr>
          <p:nvPr>
            <p:ph type="body" idx="1"/>
          </p:nvPr>
        </p:nvSpPr>
        <p:spPr>
          <a:xfrm>
            <a:off x="595199" y="1426788"/>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A equação que calcula parte do mAP, é AUC (Área sob a curva) cobre a área abaixo da curva de recuperação de precisão.</a:t>
            </a:r>
            <a:endParaRPr dirty="0"/>
          </a:p>
          <a:p>
            <a:pPr marL="0" lvl="0" indent="0" algn="just" rtl="0">
              <a:lnSpc>
                <a:spcPct val="90000"/>
              </a:lnSpc>
              <a:spcBef>
                <a:spcPts val="1000"/>
              </a:spcBef>
              <a:spcAft>
                <a:spcPts val="0"/>
              </a:spcAft>
              <a:buClr>
                <a:schemeClr val="dk1"/>
              </a:buClr>
              <a:buSzPts val="2800"/>
              <a:buNone/>
            </a:pPr>
            <a:endParaRPr dirty="0"/>
          </a:p>
        </p:txBody>
      </p:sp>
      <p:pic>
        <p:nvPicPr>
          <p:cNvPr id="522" name="Google Shape;522;p53"/>
          <p:cNvPicPr preferRelativeResize="0"/>
          <p:nvPr/>
        </p:nvPicPr>
        <p:blipFill>
          <a:blip r:embed="rId3">
            <a:alphaModFix/>
          </a:blip>
          <a:stretch>
            <a:fillRect/>
          </a:stretch>
        </p:blipFill>
        <p:spPr>
          <a:xfrm>
            <a:off x="3805225" y="2371538"/>
            <a:ext cx="4581525" cy="1476375"/>
          </a:xfrm>
          <a:prstGeom prst="rect">
            <a:avLst/>
          </a:prstGeom>
          <a:noFill/>
          <a:ln>
            <a:noFill/>
          </a:ln>
        </p:spPr>
      </p:pic>
      <p:cxnSp>
        <p:nvCxnSpPr>
          <p:cNvPr id="523" name="Google Shape;523;p53"/>
          <p:cNvCxnSpPr/>
          <p:nvPr/>
        </p:nvCxnSpPr>
        <p:spPr>
          <a:xfrm flipH="1">
            <a:off x="1382000" y="3638425"/>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4" name="Google Shape;524;p53"/>
          <p:cNvCxnSpPr/>
          <p:nvPr/>
        </p:nvCxnSpPr>
        <p:spPr>
          <a:xfrm rot="10800000">
            <a:off x="1382000" y="5775925"/>
            <a:ext cx="1977300" cy="1200"/>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53"/>
          <p:cNvCxnSpPr/>
          <p:nvPr/>
        </p:nvCxnSpPr>
        <p:spPr>
          <a:xfrm flipH="1">
            <a:off x="5107350" y="3637825"/>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53"/>
          <p:cNvCxnSpPr/>
          <p:nvPr/>
        </p:nvCxnSpPr>
        <p:spPr>
          <a:xfrm rot="10800000">
            <a:off x="5107350" y="5775325"/>
            <a:ext cx="1977300" cy="120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53"/>
          <p:cNvCxnSpPr/>
          <p:nvPr/>
        </p:nvCxnSpPr>
        <p:spPr>
          <a:xfrm flipH="1">
            <a:off x="8981575" y="3610250"/>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53"/>
          <p:cNvCxnSpPr/>
          <p:nvPr/>
        </p:nvCxnSpPr>
        <p:spPr>
          <a:xfrm rot="10800000">
            <a:off x="8981575" y="5747750"/>
            <a:ext cx="1977300" cy="1200"/>
          </a:xfrm>
          <a:prstGeom prst="straightConnector1">
            <a:avLst/>
          </a:prstGeom>
          <a:noFill/>
          <a:ln w="9525" cap="flat" cmpd="sng">
            <a:solidFill>
              <a:schemeClr val="dk2"/>
            </a:solidFill>
            <a:prstDash val="solid"/>
            <a:round/>
            <a:headEnd type="none" w="med" len="med"/>
            <a:tailEnd type="none" w="med" len="med"/>
          </a:ln>
        </p:spPr>
      </p:cxnSp>
      <p:sp>
        <p:nvSpPr>
          <p:cNvPr id="529" name="Google Shape;529;p53"/>
          <p:cNvSpPr txBox="1"/>
          <p:nvPr/>
        </p:nvSpPr>
        <p:spPr>
          <a:xfrm>
            <a:off x="700625" y="4569175"/>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0" name="Google Shape;530;p53"/>
          <p:cNvSpPr txBox="1"/>
          <p:nvPr/>
        </p:nvSpPr>
        <p:spPr>
          <a:xfrm>
            <a:off x="8498500" y="4541600"/>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1" name="Google Shape;531;p53"/>
          <p:cNvSpPr txBox="1"/>
          <p:nvPr/>
        </p:nvSpPr>
        <p:spPr>
          <a:xfrm>
            <a:off x="4608350" y="4528650"/>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2" name="Google Shape;532;p53"/>
          <p:cNvSpPr txBox="1"/>
          <p:nvPr/>
        </p:nvSpPr>
        <p:spPr>
          <a:xfrm>
            <a:off x="2053500" y="5651075"/>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sp>
        <p:nvSpPr>
          <p:cNvPr id="533" name="Google Shape;533;p53"/>
          <p:cNvSpPr txBox="1"/>
          <p:nvPr/>
        </p:nvSpPr>
        <p:spPr>
          <a:xfrm>
            <a:off x="5714988" y="5651075"/>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sp>
        <p:nvSpPr>
          <p:cNvPr id="534" name="Google Shape;534;p53"/>
          <p:cNvSpPr txBox="1"/>
          <p:nvPr/>
        </p:nvSpPr>
        <p:spPr>
          <a:xfrm>
            <a:off x="9822075" y="5623500"/>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cxnSp>
        <p:nvCxnSpPr>
          <p:cNvPr id="535" name="Google Shape;535;p53"/>
          <p:cNvCxnSpPr/>
          <p:nvPr/>
        </p:nvCxnSpPr>
        <p:spPr>
          <a:xfrm>
            <a:off x="5107350" y="4243825"/>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cxnSp>
        <p:nvCxnSpPr>
          <p:cNvPr id="536" name="Google Shape;536;p53"/>
          <p:cNvCxnSpPr/>
          <p:nvPr/>
        </p:nvCxnSpPr>
        <p:spPr>
          <a:xfrm>
            <a:off x="1389800" y="4243825"/>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cxnSp>
        <p:nvCxnSpPr>
          <p:cNvPr id="537" name="Google Shape;537;p53"/>
          <p:cNvCxnSpPr/>
          <p:nvPr/>
        </p:nvCxnSpPr>
        <p:spPr>
          <a:xfrm>
            <a:off x="8989375" y="4216250"/>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sp>
        <p:nvSpPr>
          <p:cNvPr id="538" name="Google Shape;538;p53"/>
          <p:cNvSpPr/>
          <p:nvPr/>
        </p:nvSpPr>
        <p:spPr>
          <a:xfrm>
            <a:off x="2714125" y="5008600"/>
            <a:ext cx="276000" cy="276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39" name="Google Shape;539;p53"/>
          <p:cNvCxnSpPr/>
          <p:nvPr/>
        </p:nvCxnSpPr>
        <p:spPr>
          <a:xfrm>
            <a:off x="9151950" y="4239925"/>
            <a:ext cx="17400" cy="1506300"/>
          </a:xfrm>
          <a:prstGeom prst="straightConnector1">
            <a:avLst/>
          </a:prstGeom>
          <a:noFill/>
          <a:ln w="28575" cap="flat" cmpd="sng">
            <a:solidFill>
              <a:srgbClr val="FF0000"/>
            </a:solidFill>
            <a:prstDash val="solid"/>
            <a:round/>
            <a:headEnd type="none" w="med" len="med"/>
            <a:tailEnd type="none" w="med" len="med"/>
          </a:ln>
        </p:spPr>
      </p:cxnSp>
      <p:cxnSp>
        <p:nvCxnSpPr>
          <p:cNvPr id="540" name="Google Shape;540;p53"/>
          <p:cNvCxnSpPr/>
          <p:nvPr/>
        </p:nvCxnSpPr>
        <p:spPr>
          <a:xfrm>
            <a:off x="9289588" y="4239925"/>
            <a:ext cx="17400" cy="1506300"/>
          </a:xfrm>
          <a:prstGeom prst="straightConnector1">
            <a:avLst/>
          </a:prstGeom>
          <a:noFill/>
          <a:ln w="28575" cap="flat" cmpd="sng">
            <a:solidFill>
              <a:srgbClr val="FF0000"/>
            </a:solidFill>
            <a:prstDash val="solid"/>
            <a:round/>
            <a:headEnd type="none" w="med" len="med"/>
            <a:tailEnd type="none" w="med" len="med"/>
          </a:ln>
        </p:spPr>
      </p:cxnSp>
      <p:cxnSp>
        <p:nvCxnSpPr>
          <p:cNvPr id="541" name="Google Shape;541;p53"/>
          <p:cNvCxnSpPr/>
          <p:nvPr/>
        </p:nvCxnSpPr>
        <p:spPr>
          <a:xfrm>
            <a:off x="9427238" y="4272825"/>
            <a:ext cx="18000" cy="1477200"/>
          </a:xfrm>
          <a:prstGeom prst="straightConnector1">
            <a:avLst/>
          </a:prstGeom>
          <a:noFill/>
          <a:ln w="28575" cap="flat" cmpd="sng">
            <a:solidFill>
              <a:srgbClr val="FF0000"/>
            </a:solidFill>
            <a:prstDash val="solid"/>
            <a:round/>
            <a:headEnd type="none" w="med" len="med"/>
            <a:tailEnd type="none" w="med" len="med"/>
          </a:ln>
        </p:spPr>
      </p:cxnSp>
      <p:cxnSp>
        <p:nvCxnSpPr>
          <p:cNvPr id="542" name="Google Shape;542;p53"/>
          <p:cNvCxnSpPr/>
          <p:nvPr/>
        </p:nvCxnSpPr>
        <p:spPr>
          <a:xfrm>
            <a:off x="9564888" y="4326225"/>
            <a:ext cx="18000" cy="1423800"/>
          </a:xfrm>
          <a:prstGeom prst="straightConnector1">
            <a:avLst/>
          </a:prstGeom>
          <a:noFill/>
          <a:ln w="28575" cap="flat" cmpd="sng">
            <a:solidFill>
              <a:srgbClr val="FF0000"/>
            </a:solidFill>
            <a:prstDash val="solid"/>
            <a:round/>
            <a:headEnd type="none" w="med" len="med"/>
            <a:tailEnd type="none" w="med" len="med"/>
          </a:ln>
        </p:spPr>
      </p:cxnSp>
      <p:cxnSp>
        <p:nvCxnSpPr>
          <p:cNvPr id="543" name="Google Shape;543;p53"/>
          <p:cNvCxnSpPr/>
          <p:nvPr/>
        </p:nvCxnSpPr>
        <p:spPr>
          <a:xfrm>
            <a:off x="9702538" y="4396675"/>
            <a:ext cx="19800" cy="1353300"/>
          </a:xfrm>
          <a:prstGeom prst="straightConnector1">
            <a:avLst/>
          </a:prstGeom>
          <a:noFill/>
          <a:ln w="28575" cap="flat" cmpd="sng">
            <a:solidFill>
              <a:srgbClr val="FF0000"/>
            </a:solidFill>
            <a:prstDash val="solid"/>
            <a:round/>
            <a:headEnd type="none" w="med" len="med"/>
            <a:tailEnd type="none" w="med" len="med"/>
          </a:ln>
        </p:spPr>
      </p:cxnSp>
      <p:cxnSp>
        <p:nvCxnSpPr>
          <p:cNvPr id="544" name="Google Shape;544;p53"/>
          <p:cNvCxnSpPr/>
          <p:nvPr/>
        </p:nvCxnSpPr>
        <p:spPr>
          <a:xfrm>
            <a:off x="9855075" y="4467000"/>
            <a:ext cx="9300" cy="1280100"/>
          </a:xfrm>
          <a:prstGeom prst="straightConnector1">
            <a:avLst/>
          </a:prstGeom>
          <a:noFill/>
          <a:ln w="28575" cap="flat" cmpd="sng">
            <a:solidFill>
              <a:srgbClr val="FF0000"/>
            </a:solidFill>
            <a:prstDash val="solid"/>
            <a:round/>
            <a:headEnd type="none" w="med" len="med"/>
            <a:tailEnd type="none" w="med" len="med"/>
          </a:ln>
        </p:spPr>
      </p:cxnSp>
      <p:cxnSp>
        <p:nvCxnSpPr>
          <p:cNvPr id="545" name="Google Shape;545;p53"/>
          <p:cNvCxnSpPr/>
          <p:nvPr/>
        </p:nvCxnSpPr>
        <p:spPr>
          <a:xfrm>
            <a:off x="10007338" y="4575175"/>
            <a:ext cx="7200" cy="1169400"/>
          </a:xfrm>
          <a:prstGeom prst="straightConnector1">
            <a:avLst/>
          </a:prstGeom>
          <a:noFill/>
          <a:ln w="28575" cap="flat" cmpd="sng">
            <a:solidFill>
              <a:srgbClr val="FF0000"/>
            </a:solidFill>
            <a:prstDash val="solid"/>
            <a:round/>
            <a:headEnd type="none" w="med" len="med"/>
            <a:tailEnd type="none" w="med" len="med"/>
          </a:ln>
        </p:spPr>
      </p:cxnSp>
      <p:cxnSp>
        <p:nvCxnSpPr>
          <p:cNvPr id="546" name="Google Shape;546;p53"/>
          <p:cNvCxnSpPr/>
          <p:nvPr/>
        </p:nvCxnSpPr>
        <p:spPr>
          <a:xfrm>
            <a:off x="10159738" y="4727575"/>
            <a:ext cx="10800" cy="1020600"/>
          </a:xfrm>
          <a:prstGeom prst="straightConnector1">
            <a:avLst/>
          </a:prstGeom>
          <a:noFill/>
          <a:ln w="28575" cap="flat" cmpd="sng">
            <a:solidFill>
              <a:srgbClr val="FF0000"/>
            </a:solidFill>
            <a:prstDash val="solid"/>
            <a:round/>
            <a:headEnd type="none" w="med" len="med"/>
            <a:tailEnd type="none" w="med" len="med"/>
          </a:ln>
        </p:spPr>
      </p:cxnSp>
      <p:cxnSp>
        <p:nvCxnSpPr>
          <p:cNvPr id="547" name="Google Shape;547;p53"/>
          <p:cNvCxnSpPr/>
          <p:nvPr/>
        </p:nvCxnSpPr>
        <p:spPr>
          <a:xfrm>
            <a:off x="10312138" y="4936625"/>
            <a:ext cx="3900" cy="812700"/>
          </a:xfrm>
          <a:prstGeom prst="straightConnector1">
            <a:avLst/>
          </a:prstGeom>
          <a:noFill/>
          <a:ln w="28575" cap="flat" cmpd="sng">
            <a:solidFill>
              <a:srgbClr val="FF0000"/>
            </a:solidFill>
            <a:prstDash val="solid"/>
            <a:round/>
            <a:headEnd type="none" w="med" len="med"/>
            <a:tailEnd type="none" w="med" len="med"/>
          </a:ln>
        </p:spPr>
      </p:cxnSp>
      <p:cxnSp>
        <p:nvCxnSpPr>
          <p:cNvPr id="548" name="Google Shape;548;p53"/>
          <p:cNvCxnSpPr/>
          <p:nvPr/>
        </p:nvCxnSpPr>
        <p:spPr>
          <a:xfrm flipH="1">
            <a:off x="10463638" y="5257025"/>
            <a:ext cx="900" cy="491700"/>
          </a:xfrm>
          <a:prstGeom prst="straightConnector1">
            <a:avLst/>
          </a:prstGeom>
          <a:noFill/>
          <a:ln w="28575" cap="flat" cmpd="sng">
            <a:solidFill>
              <a:srgbClr val="FF0000"/>
            </a:solidFill>
            <a:prstDash val="solid"/>
            <a:round/>
            <a:headEnd type="none" w="med" len="med"/>
            <a:tailEnd type="none" w="med" len="med"/>
          </a:ln>
        </p:spPr>
      </p:cxnSp>
      <p:cxnSp>
        <p:nvCxnSpPr>
          <p:cNvPr id="549" name="Google Shape;549;p53"/>
          <p:cNvCxnSpPr/>
          <p:nvPr/>
        </p:nvCxnSpPr>
        <p:spPr>
          <a:xfrm>
            <a:off x="10636125" y="5636850"/>
            <a:ext cx="3000" cy="107100"/>
          </a:xfrm>
          <a:prstGeom prst="straightConnector1">
            <a:avLst/>
          </a:prstGeom>
          <a:noFill/>
          <a:ln w="28575" cap="flat" cmpd="sng">
            <a:solidFill>
              <a:srgbClr val="FF0000"/>
            </a:solidFill>
            <a:prstDash val="solid"/>
            <a:round/>
            <a:headEnd type="none" w="med" len="med"/>
            <a:tailEnd type="none" w="med" len="med"/>
          </a:ln>
        </p:spPr>
      </p:cxnSp>
      <p:sp>
        <p:nvSpPr>
          <p:cNvPr id="550" name="Google Shape;550;p53"/>
          <p:cNvSpPr/>
          <p:nvPr/>
        </p:nvSpPr>
        <p:spPr>
          <a:xfrm>
            <a:off x="5106401" y="4239925"/>
            <a:ext cx="1932186" cy="1538063"/>
          </a:xfrm>
          <a:custGeom>
            <a:avLst/>
            <a:gdLst/>
            <a:ahLst/>
            <a:cxnLst/>
            <a:rect l="l" t="t" r="r" b="b"/>
            <a:pathLst>
              <a:path w="71075" h="61115" extrusionOk="0">
                <a:moveTo>
                  <a:pt x="290" y="0"/>
                </a:moveTo>
                <a:lnTo>
                  <a:pt x="0" y="61115"/>
                </a:lnTo>
                <a:lnTo>
                  <a:pt x="71075" y="60921"/>
                </a:lnTo>
                <a:lnTo>
                  <a:pt x="65945" y="56922"/>
                </a:lnTo>
                <a:lnTo>
                  <a:pt x="57121" y="35315"/>
                </a:lnTo>
                <a:lnTo>
                  <a:pt x="51378" y="25681"/>
                </a:lnTo>
                <a:lnTo>
                  <a:pt x="43721" y="16592"/>
                </a:lnTo>
                <a:lnTo>
                  <a:pt x="33947" y="9246"/>
                </a:lnTo>
                <a:lnTo>
                  <a:pt x="23177" y="3892"/>
                </a:lnTo>
                <a:lnTo>
                  <a:pt x="11660" y="655"/>
                </a:lnTo>
                <a:close/>
              </a:path>
            </a:pathLst>
          </a:custGeom>
          <a:solidFill>
            <a:srgbClr val="FF0000"/>
          </a:solidFill>
          <a:ln w="9525" cap="flat" cmpd="sng">
            <a:solidFill>
              <a:schemeClr val="dk2"/>
            </a:solidFill>
            <a:prstDash val="solid"/>
            <a:round/>
            <a:headEnd type="none" w="med" len="med"/>
            <a:tailEnd type="none" w="med" len="med"/>
          </a:ln>
        </p:spPr>
      </p:sp>
      <p:sp>
        <p:nvSpPr>
          <p:cNvPr id="551" name="Google Shape;551;p53"/>
          <p:cNvSpPr txBox="1"/>
          <p:nvPr/>
        </p:nvSpPr>
        <p:spPr>
          <a:xfrm>
            <a:off x="2760275" y="4032450"/>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F1 SCORE</a:t>
            </a:r>
            <a:endParaRPr sz="2300" b="1">
              <a:solidFill>
                <a:schemeClr val="dk1"/>
              </a:solidFill>
              <a:latin typeface="Calibri"/>
              <a:ea typeface="Calibri"/>
              <a:cs typeface="Calibri"/>
              <a:sym typeface="Calibri"/>
            </a:endParaRPr>
          </a:p>
        </p:txBody>
      </p:sp>
      <p:sp>
        <p:nvSpPr>
          <p:cNvPr id="552" name="Google Shape;552;p53"/>
          <p:cNvSpPr txBox="1"/>
          <p:nvPr/>
        </p:nvSpPr>
        <p:spPr>
          <a:xfrm>
            <a:off x="6458900" y="4060025"/>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AUC</a:t>
            </a:r>
            <a:endParaRPr sz="2300" b="1">
              <a:solidFill>
                <a:schemeClr val="dk1"/>
              </a:solidFill>
              <a:latin typeface="Calibri"/>
              <a:ea typeface="Calibri"/>
              <a:cs typeface="Calibri"/>
              <a:sym typeface="Calibri"/>
            </a:endParaRPr>
          </a:p>
        </p:txBody>
      </p:sp>
      <p:sp>
        <p:nvSpPr>
          <p:cNvPr id="553" name="Google Shape;553;p53"/>
          <p:cNvSpPr txBox="1"/>
          <p:nvPr/>
        </p:nvSpPr>
        <p:spPr>
          <a:xfrm>
            <a:off x="10157525" y="4032450"/>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AP</a:t>
            </a:r>
            <a:endParaRPr sz="2300" b="1">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60" name="Google Shape;560;p54"/>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A imagem anterior mostra claramente como os valores de precisão e recall são incorporados em cada métrica: </a:t>
            </a:r>
            <a:r>
              <a:rPr lang="pt-BR" b="1" dirty="0"/>
              <a:t>F1, Area Under Curve (AUC) e Average Precision (AP)</a:t>
            </a:r>
            <a:r>
              <a:rPr lang="pt-BR" dirty="0"/>
              <a:t>. A consideração da métrica de precisão depende muito do tipo de problema.</a:t>
            </a:r>
            <a:endParaRPr dirty="0"/>
          </a:p>
          <a:p>
            <a:pPr marL="0" lvl="0" indent="0" algn="just" rtl="0">
              <a:lnSpc>
                <a:spcPct val="90000"/>
              </a:lnSpc>
              <a:spcBef>
                <a:spcPts val="1000"/>
              </a:spcBef>
              <a:spcAft>
                <a:spcPts val="0"/>
              </a:spcAft>
              <a:buClr>
                <a:schemeClr val="dk1"/>
              </a:buClr>
              <a:buSzPts val="2800"/>
              <a:buNone/>
            </a:pPr>
            <a:endParaRPr dirty="0"/>
          </a:p>
          <a:p>
            <a:pPr marL="0" lvl="0" indent="0" algn="just" rtl="0">
              <a:lnSpc>
                <a:spcPct val="90000"/>
              </a:lnSpc>
              <a:spcBef>
                <a:spcPts val="1000"/>
              </a:spcBef>
              <a:spcAft>
                <a:spcPts val="0"/>
              </a:spcAft>
              <a:buClr>
                <a:schemeClr val="dk1"/>
              </a:buClr>
              <a:buSzPts val="2800"/>
              <a:buNone/>
            </a:pPr>
            <a:r>
              <a:rPr lang="pt-BR" dirty="0"/>
              <a:t>AUC e AP são consideradas métricas superiores em comparação com a pontuação F1 devido à cobertura geral da área. Para fins de interoperabilidade, os pesquisadores usam AP como métrica padrão.</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67" name="Google Shape;567;p55"/>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568" name="Google Shape;568;p55"/>
          <p:cNvPicPr preferRelativeResize="0"/>
          <p:nvPr/>
        </p:nvPicPr>
        <p:blipFill>
          <a:blip r:embed="rId3">
            <a:alphaModFix/>
          </a:blip>
          <a:stretch>
            <a:fillRect/>
          </a:stretch>
        </p:blipFill>
        <p:spPr>
          <a:xfrm>
            <a:off x="1352088" y="1512250"/>
            <a:ext cx="9487824" cy="47083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75" name="Google Shape;575;p56"/>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FOMO utiliza como métrica F1-score com a matriz de confusão para avaliação. Argumenta-se os desenvolvedores, que depender exclusivamente da mAP pode fornecer </a:t>
            </a:r>
            <a:r>
              <a:rPr lang="pt-BR" b="1" i="1" dirty="0"/>
              <a:t>insights </a:t>
            </a:r>
            <a:r>
              <a:rPr lang="pt-BR" dirty="0"/>
              <a:t>limitados sobre o desempenho do modelo, especialmente em conjuntos de dados com classes desequilibradas, pois apenas mede a precisão das previsões, sem considerar o desempenho por classe.</a:t>
            </a:r>
            <a:endParaRPr dirty="0"/>
          </a:p>
          <a:p>
            <a:pPr marL="0" lvl="0" indent="0" algn="just" rtl="0">
              <a:lnSpc>
                <a:spcPct val="90000"/>
              </a:lnSpc>
              <a:spcBef>
                <a:spcPts val="1000"/>
              </a:spcBef>
              <a:spcAft>
                <a:spcPts val="0"/>
              </a:spcAft>
              <a:buClr>
                <a:schemeClr val="dk1"/>
              </a:buClr>
              <a:buSzPts val="2800"/>
              <a:buNone/>
            </a:pPr>
            <a:endParaRPr dirty="0"/>
          </a:p>
          <a:p>
            <a:pPr marL="0" lvl="0" indent="0" algn="just" rtl="0">
              <a:lnSpc>
                <a:spcPct val="90000"/>
              </a:lnSpc>
              <a:spcBef>
                <a:spcPts val="1000"/>
              </a:spcBef>
              <a:spcAft>
                <a:spcPts val="0"/>
              </a:spcAft>
              <a:buClr>
                <a:schemeClr val="dk1"/>
              </a:buClr>
              <a:buSzPts val="2800"/>
              <a:buNone/>
            </a:pPr>
            <a:r>
              <a:rPr lang="pt-BR" dirty="0"/>
              <a:t>A combinação do F1-score com uma matriz de confusão é defendida como uma abordagem mais equilibrada, pois oferece </a:t>
            </a:r>
            <a:r>
              <a:rPr lang="pt-BR" b="1" i="1" dirty="0"/>
              <a:t>insights </a:t>
            </a:r>
            <a:r>
              <a:rPr lang="pt-BR" dirty="0"/>
              <a:t>sobre </a:t>
            </a:r>
            <a:r>
              <a:rPr lang="pt-BR" b="1" dirty="0"/>
              <a:t>precisão</a:t>
            </a:r>
            <a:r>
              <a:rPr lang="pt-BR" dirty="0"/>
              <a:t>, </a:t>
            </a:r>
            <a:r>
              <a:rPr lang="pt-BR" b="1" dirty="0"/>
              <a:t>recall </a:t>
            </a:r>
            <a:r>
              <a:rPr lang="pt-BR" dirty="0"/>
              <a:t>e desempenho por classe.</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82" name="Google Shape;582;p57"/>
          <p:cNvSpPr txBox="1">
            <a:spLocks noGrp="1"/>
          </p:cNvSpPr>
          <p:nvPr>
            <p:ph type="body" idx="1"/>
          </p:nvPr>
        </p:nvSpPr>
        <p:spPr>
          <a:xfrm>
            <a:off x="607725" y="1690825"/>
            <a:ext cx="107460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Não possui uma explicação direta sobre a escolha da métrica F1-score, porém é algo que analista pontos da curva de precisão e recall com maior valor. Já a métrica mAP necessita de que existam bounding boxes, e tenham intersecções e uniões entre detecções distintas.</a:t>
            </a:r>
            <a:endParaRPr dirty="0"/>
          </a:p>
        </p:txBody>
      </p:sp>
      <p:pic>
        <p:nvPicPr>
          <p:cNvPr id="583" name="Google Shape;583;p57"/>
          <p:cNvPicPr preferRelativeResize="0"/>
          <p:nvPr/>
        </p:nvPicPr>
        <p:blipFill rotWithShape="1">
          <a:blip r:embed="rId3">
            <a:alphaModFix/>
          </a:blip>
          <a:srcRect t="34162" b="10414"/>
          <a:stretch/>
        </p:blipFill>
        <p:spPr>
          <a:xfrm>
            <a:off x="1979018" y="3657599"/>
            <a:ext cx="8233963" cy="26996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118" name="Google Shape;118;p16"/>
          <p:cNvPicPr preferRelativeResize="0"/>
          <p:nvPr/>
        </p:nvPicPr>
        <p:blipFill rotWithShape="1">
          <a:blip r:embed="rId3">
            <a:alphaModFix/>
          </a:blip>
          <a:srcRect t="42353" r="52296"/>
          <a:stretch/>
        </p:blipFill>
        <p:spPr>
          <a:xfrm>
            <a:off x="1935588" y="1959900"/>
            <a:ext cx="8320827" cy="4022075"/>
          </a:xfrm>
          <a:prstGeom prst="rect">
            <a:avLst/>
          </a:prstGeom>
          <a:noFill/>
          <a:ln>
            <a:noFill/>
          </a:ln>
        </p:spPr>
      </p:pic>
      <p:sp>
        <p:nvSpPr>
          <p:cNvPr id="119" name="Google Shape;119;p16"/>
          <p:cNvSpPr/>
          <p:nvPr/>
        </p:nvSpPr>
        <p:spPr>
          <a:xfrm>
            <a:off x="4626575" y="3952250"/>
            <a:ext cx="1514700" cy="12762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0" name="Google Shape;120;p16"/>
          <p:cNvSpPr/>
          <p:nvPr/>
        </p:nvSpPr>
        <p:spPr>
          <a:xfrm>
            <a:off x="6863875" y="3521699"/>
            <a:ext cx="861300" cy="5691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1" name="Google Shape;121;p16"/>
          <p:cNvSpPr/>
          <p:nvPr/>
        </p:nvSpPr>
        <p:spPr>
          <a:xfrm>
            <a:off x="8723075" y="3521700"/>
            <a:ext cx="861300" cy="4305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2" name="Google Shape;122;p16"/>
          <p:cNvSpPr/>
          <p:nvPr/>
        </p:nvSpPr>
        <p:spPr>
          <a:xfrm>
            <a:off x="5224900" y="4090800"/>
            <a:ext cx="916500" cy="11376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90" name="Google Shape;590;p58"/>
          <p:cNvSpPr txBox="1">
            <a:spLocks noGrp="1"/>
          </p:cNvSpPr>
          <p:nvPr>
            <p:ph type="body" idx="1"/>
          </p:nvPr>
        </p:nvSpPr>
        <p:spPr>
          <a:xfrm>
            <a:off x="838199" y="1690688"/>
            <a:ext cx="10515599"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A arquitetura FOMO utiliza o otimizador ADAM para fins de formação e otimização. Este otimizador ajuda a atualizar eficazmente os parâmetros da rede durante o processo de formação, contribuindo para o desempenho global e a precisão do modelo de deteção de objetos. </a:t>
            </a:r>
            <a:endParaRPr dirty="0"/>
          </a:p>
          <a:p>
            <a:pPr marL="0" lvl="0" indent="0" algn="just" rtl="0">
              <a:lnSpc>
                <a:spcPct val="90000"/>
              </a:lnSpc>
              <a:spcBef>
                <a:spcPts val="1000"/>
              </a:spcBef>
              <a:spcAft>
                <a:spcPts val="0"/>
              </a:spcAft>
              <a:buClr>
                <a:schemeClr val="dk1"/>
              </a:buClr>
              <a:buSzPct val="100000"/>
              <a:buNone/>
            </a:pPr>
            <a:endParaRPr dirty="0"/>
          </a:p>
          <a:p>
            <a:pPr marL="0" lvl="0" indent="0" algn="just" rtl="0">
              <a:lnSpc>
                <a:spcPct val="90000"/>
              </a:lnSpc>
              <a:spcBef>
                <a:spcPts val="1000"/>
              </a:spcBef>
              <a:spcAft>
                <a:spcPts val="0"/>
              </a:spcAft>
              <a:buClr>
                <a:schemeClr val="dk1"/>
              </a:buClr>
              <a:buSzPct val="100000"/>
              <a:buNone/>
            </a:pPr>
            <a:endParaRPr dirty="0"/>
          </a:p>
        </p:txBody>
      </p:sp>
      <p:pic>
        <p:nvPicPr>
          <p:cNvPr id="3074" name="Picture 2" descr="What is Adam Optimizer &amp; How to Tune its Parameters?">
            <a:extLst>
              <a:ext uri="{FF2B5EF4-FFF2-40B4-BE49-F238E27FC236}">
                <a16:creationId xmlns:a16="http://schemas.microsoft.com/office/drawing/2014/main" id="{73E7470E-0D92-3F04-5250-BFB4C115D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156" y="3866357"/>
            <a:ext cx="3751684" cy="21009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03" name="Google Shape;603;p6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pt-BR" b="1" dirty="0"/>
              <a:t>Base do Modelo: </a:t>
            </a:r>
            <a:r>
              <a:rPr lang="pt-BR" dirty="0"/>
              <a:t>FOMO utiliza o MobileNetV2 como a base para sua estrutura, realizando uma redução espacial de 1/8 da entrada para a saída. Por exemplo, uma entrada de 96x96 resulta em uma saída de 12x12. Ou seja o achatamento é feito para esta proporção.</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b="1" dirty="0"/>
              <a:t>Ponto de Corte: </a:t>
            </a:r>
            <a:r>
              <a:rPr lang="pt-BR" dirty="0"/>
              <a:t>A redução espacial é implementada cortando o </a:t>
            </a:r>
            <a:r>
              <a:rPr lang="pt-BR" dirty="0" err="1"/>
              <a:t>MobileNet</a:t>
            </a:r>
            <a:r>
              <a:rPr lang="pt-BR" dirty="0"/>
              <a:t> na camada intermediária chamada block_6_expand_relu. Alterar o ponto de corte para uma camada diferente, como block_3_expand_relu, resulta em uma redução espacial diferente. Por exemplo, uma entrada de 96x96 resultaria em uma saída de 24x24.</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10" name="Google Shape;610;p6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a:bodyPr>
          <a:lstStyle/>
          <a:p>
            <a:pPr marL="228600" lvl="0" indent="-228600" algn="just" rtl="0">
              <a:lnSpc>
                <a:spcPct val="90000"/>
              </a:lnSpc>
              <a:spcBef>
                <a:spcPts val="0"/>
              </a:spcBef>
              <a:spcAft>
                <a:spcPts val="0"/>
              </a:spcAft>
              <a:buClr>
                <a:schemeClr val="dk1"/>
              </a:buClr>
              <a:buSzPct val="100000"/>
              <a:buChar char="•"/>
            </a:pPr>
            <a:r>
              <a:rPr lang="pt-BR" b="1" dirty="0"/>
              <a:t>Otimização de Parâmetros: </a:t>
            </a:r>
            <a:r>
              <a:rPr lang="pt-BR" dirty="0"/>
              <a:t>Cortar em um ponto diferente significa usar menos do </a:t>
            </a:r>
            <a:r>
              <a:rPr lang="pt-BR" dirty="0" err="1"/>
              <a:t>backbone</a:t>
            </a:r>
            <a:r>
              <a:rPr lang="pt-BR" dirty="0"/>
              <a:t> do </a:t>
            </a:r>
            <a:r>
              <a:rPr lang="pt-BR" dirty="0" err="1"/>
              <a:t>MobileNet</a:t>
            </a:r>
            <a:r>
              <a:rPr lang="pt-BR" dirty="0"/>
              <a:t>, resultando em um modelo com metade dos parâmetros. Aumentar o valor de alfa pode compensar essa redução de parâmetros. Este alfa é quem controla largura da rede (Trade-off).</a:t>
            </a:r>
            <a:endParaRPr dirty="0"/>
          </a:p>
          <a:p>
            <a:pPr marL="685800" lvl="1" indent="-228600" algn="just" rtl="0">
              <a:lnSpc>
                <a:spcPct val="90000"/>
              </a:lnSpc>
              <a:spcBef>
                <a:spcPts val="500"/>
              </a:spcBef>
              <a:spcAft>
                <a:spcPts val="0"/>
              </a:spcAft>
              <a:buClr>
                <a:schemeClr val="dk1"/>
              </a:buClr>
              <a:buSzPct val="100000"/>
              <a:buChar char="•"/>
            </a:pPr>
            <a:r>
              <a:rPr lang="pt-BR" dirty="0"/>
              <a:t>Se alfa &lt; 1.0, diminui proporcionalmente o número de filtros em cada camada.</a:t>
            </a:r>
            <a:endParaRPr dirty="0"/>
          </a:p>
          <a:p>
            <a:pPr marL="685800" lvl="1" indent="-228600" algn="just" rtl="0">
              <a:lnSpc>
                <a:spcPct val="90000"/>
              </a:lnSpc>
              <a:spcBef>
                <a:spcPts val="500"/>
              </a:spcBef>
              <a:spcAft>
                <a:spcPts val="0"/>
              </a:spcAft>
              <a:buClr>
                <a:schemeClr val="dk1"/>
              </a:buClr>
              <a:buSzPct val="100000"/>
              <a:buChar char="•"/>
            </a:pPr>
            <a:r>
              <a:rPr lang="pt-BR" dirty="0"/>
              <a:t>Se alfa &gt; 1.0, aumenta proporcionalmente o número de filtros em cada camada.</a:t>
            </a:r>
            <a:endParaRPr dirty="0"/>
          </a:p>
          <a:p>
            <a:pPr marL="685800" lvl="1" indent="-228600" algn="just" rtl="0">
              <a:lnSpc>
                <a:spcPct val="90000"/>
              </a:lnSpc>
              <a:spcBef>
                <a:spcPts val="500"/>
              </a:spcBef>
              <a:spcAft>
                <a:spcPts val="0"/>
              </a:spcAft>
              <a:buClr>
                <a:schemeClr val="dk1"/>
              </a:buClr>
              <a:buSzPct val="100000"/>
              <a:buChar char="•"/>
            </a:pPr>
            <a:r>
              <a:rPr lang="pt-BR" dirty="0"/>
              <a:t>Se alfa = 1, o número padrão de filtros usado em cada camada.</a:t>
            </a:r>
            <a:endParaRPr dirty="0"/>
          </a:p>
          <a:p>
            <a:pPr marL="228600" lvl="0" indent="-77470"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b="1" dirty="0"/>
              <a:t>Arquitetura Futura: </a:t>
            </a:r>
            <a:r>
              <a:rPr lang="pt-BR" dirty="0"/>
              <a:t>Versões futuras do FOMO planejam alterar esta redução de parâmetros com uma arquitetura no estilo </a:t>
            </a:r>
            <a:r>
              <a:rPr lang="pt-BR" dirty="0" err="1"/>
              <a:t>U-Net</a:t>
            </a:r>
            <a:r>
              <a:rPr lang="pt-BR" dirty="0"/>
              <a:t>.</a:t>
            </a:r>
            <a:endParaRPr dirty="0"/>
          </a:p>
          <a:p>
            <a:pPr marL="228600" lvl="0" indent="-77470" algn="just" rtl="0">
              <a:lnSpc>
                <a:spcPct val="90000"/>
              </a:lnSpc>
              <a:spcBef>
                <a:spcPts val="1000"/>
              </a:spcBef>
              <a:spcAft>
                <a:spcPts val="0"/>
              </a:spcAft>
              <a:buClr>
                <a:schemeClr val="dk1"/>
              </a:buClr>
              <a:buSzPct val="100000"/>
              <a:buNone/>
            </a:pPr>
            <a:endParaRPr dirty="0"/>
          </a:p>
          <a:p>
            <a:pPr marL="228600" lvl="0" indent="-77470" algn="l" rtl="0">
              <a:lnSpc>
                <a:spcPct val="90000"/>
              </a:lnSpc>
              <a:spcBef>
                <a:spcPts val="1000"/>
              </a:spcBef>
              <a:spcAft>
                <a:spcPts val="0"/>
              </a:spcAft>
              <a:buClr>
                <a:schemeClr val="dk1"/>
              </a:buClr>
              <a:buSzPct val="100000"/>
              <a:buNone/>
            </a:pP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17" name="Google Shape;617;p6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ts val="2800"/>
              <a:buChar char="•"/>
            </a:pPr>
            <a:r>
              <a:rPr lang="pt-BR" b="1" dirty="0"/>
              <a:t>Requisitos de Memória: </a:t>
            </a:r>
            <a:r>
              <a:rPr lang="pt-BR" dirty="0"/>
              <a:t>O modelo deve caber na memória do alvo (flash/RAM), assim como o buffer de imagem e a lógica do aplicativo. Recomenda-se um alvo com pelo menos 512 KB. É possível utilizar apenas 200 KB para flash, para imagens de 64x64 pixels.</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b="1" dirty="0"/>
              <a:t>Latência: </a:t>
            </a:r>
            <a:r>
              <a:rPr lang="pt-BR" dirty="0"/>
              <a:t>A velocidade do alvo determina o número máximo de frames que podem ser processados. </a:t>
            </a:r>
            <a:r>
              <a:rPr lang="pt-BR" dirty="0" err="1"/>
              <a:t>MCUs</a:t>
            </a:r>
            <a:r>
              <a:rPr lang="pt-BR" dirty="0"/>
              <a:t> rodando a 80 MHz podem processar uma imagem de 64x64 pixels em menos de um segundo.</a:t>
            </a:r>
          </a:p>
          <a:p>
            <a:pPr marL="228600" indent="-228600" algn="just">
              <a:buSzPts val="2800"/>
            </a:pPr>
            <a:endParaRPr lang="pt-BR" b="1" dirty="0"/>
          </a:p>
          <a:p>
            <a:pPr marL="228600" indent="-228600" algn="just">
              <a:buSzPts val="2800"/>
            </a:pPr>
            <a:r>
              <a:rPr lang="pt-BR" b="1" dirty="0"/>
              <a:t>Modificações: </a:t>
            </a:r>
            <a:r>
              <a:rPr lang="pt-BR" dirty="0"/>
              <a:t>Podem serem feitas modificações ainda no modelo nas camadas de saída, alguns parâmetros como </a:t>
            </a:r>
            <a:r>
              <a:rPr lang="pt-BR" i="1" dirty="0" err="1"/>
              <a:t>object_weights</a:t>
            </a:r>
            <a:r>
              <a:rPr lang="pt-BR" i="1" dirty="0"/>
              <a:t>, learning rate, </a:t>
            </a:r>
            <a:r>
              <a:rPr lang="pt-BR" dirty="0"/>
              <a:t>camadas </a:t>
            </a:r>
            <a:r>
              <a:rPr lang="pt-BR" dirty="0" err="1"/>
              <a:t>convolucionais</a:t>
            </a:r>
            <a:r>
              <a:rPr lang="pt-BR" dirty="0"/>
              <a:t>, enfim. Tudo dentro do EDGE IMPULSE.</a:t>
            </a:r>
            <a:endParaRPr lang="pt-BR" b="1" i="1" dirty="0"/>
          </a:p>
          <a:p>
            <a:pPr marL="228600" lvl="0" indent="-228600" algn="just" rtl="0">
              <a:lnSpc>
                <a:spcPct val="90000"/>
              </a:lnSpc>
              <a:spcBef>
                <a:spcPts val="1000"/>
              </a:spcBef>
              <a:spcAft>
                <a:spcPts val="0"/>
              </a:spcAft>
              <a:buClr>
                <a:schemeClr val="dk1"/>
              </a:buClr>
              <a:buSzPts val="2800"/>
              <a:buChar char="•"/>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24" name="Google Shape;624;p6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pt-BR" b="1"/>
              <a:t>Desempenho: </a:t>
            </a:r>
            <a:r>
              <a:rPr lang="pt-BR"/>
              <a:t>A taxa de transferência de quadros pode aumentar drasticamente em velocidades mais altas ou quando a aceleração do tensor estiver disponível. Por exemplo, um Raspberry Pi 4 pode atingir 40-60 fps. Aproximadamente 15 fps em alvos não acelerados de 480 MHz.</a:t>
            </a:r>
            <a:endParaRPr/>
          </a:p>
        </p:txBody>
      </p:sp>
      <p:pic>
        <p:nvPicPr>
          <p:cNvPr id="625" name="Google Shape;625;p63"/>
          <p:cNvPicPr preferRelativeResize="0"/>
          <p:nvPr/>
        </p:nvPicPr>
        <p:blipFill rotWithShape="1">
          <a:blip r:embed="rId3">
            <a:alphaModFix/>
          </a:blip>
          <a:srcRect/>
          <a:stretch/>
        </p:blipFill>
        <p:spPr>
          <a:xfrm>
            <a:off x="1390646" y="3691317"/>
            <a:ext cx="9410707" cy="253106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32" name="Google Shape;632;p6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pt-BR"/>
              <a:t>Todo treinamento otimização e customização é feito dentro da plataforma edge impulse: </a:t>
            </a:r>
            <a:endParaRPr/>
          </a:p>
          <a:p>
            <a:pPr marL="0" lvl="0" indent="0" algn="l" rtl="0">
              <a:lnSpc>
                <a:spcPct val="90000"/>
              </a:lnSpc>
              <a:spcBef>
                <a:spcPts val="1000"/>
              </a:spcBef>
              <a:spcAft>
                <a:spcPts val="0"/>
              </a:spcAft>
              <a:buClr>
                <a:schemeClr val="dk1"/>
              </a:buClr>
              <a:buSzPct val="100000"/>
              <a:buNone/>
            </a:pPr>
            <a:r>
              <a:rPr lang="pt-BR" b="1" u="sng">
                <a:solidFill>
                  <a:schemeClr val="hlink"/>
                </a:solidFill>
                <a:hlinkClick r:id="rId3"/>
              </a:rPr>
              <a:t>https://edgeimpulse.com/</a:t>
            </a:r>
            <a:endParaRPr b="1"/>
          </a:p>
          <a:p>
            <a:pPr marL="0" lvl="0" indent="0" algn="l" rtl="0">
              <a:lnSpc>
                <a:spcPct val="90000"/>
              </a:lnSpc>
              <a:spcBef>
                <a:spcPts val="1000"/>
              </a:spcBef>
              <a:spcAft>
                <a:spcPts val="0"/>
              </a:spcAft>
              <a:buClr>
                <a:schemeClr val="dk1"/>
              </a:buClr>
              <a:buSzPct val="100000"/>
              <a:buNone/>
            </a:pPr>
            <a:endParaRPr b="1"/>
          </a:p>
          <a:p>
            <a:pPr marL="228600" lvl="0" indent="-228600" algn="l" rtl="0">
              <a:lnSpc>
                <a:spcPct val="90000"/>
              </a:lnSpc>
              <a:spcBef>
                <a:spcPts val="1000"/>
              </a:spcBef>
              <a:spcAft>
                <a:spcPts val="0"/>
              </a:spcAft>
              <a:buClr>
                <a:schemeClr val="dk1"/>
              </a:buClr>
              <a:buSzPct val="100000"/>
              <a:buChar char="•"/>
            </a:pPr>
            <a:r>
              <a:rPr lang="pt-BR"/>
              <a:t>Para iniciar, crie uma conta, personal ou empresarial, importante ressaltar que empresarial é uma conta teste de 15 dias com alguns adicionais de treinamento usando GPU, mais tempo e alguns recursos ainda limitados. Enquanto personal é uma contra free, mais limitada ainda. Porém FOMO é livre de dependências de tempo de execução. É importante após o treinamento fazer a otimização com EON tuner, que busca a melhor solução de modelo de acordo com sua base dedados.</a:t>
            </a:r>
            <a:endParaRPr/>
          </a:p>
          <a:p>
            <a:pPr marL="228600" lvl="0" indent="-7747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No final desta apresentação é mostrado um passo a passo de como construir seu modelo, desde a coleta dos dados. </a:t>
            </a:r>
            <a:endParaRPr/>
          </a:p>
          <a:p>
            <a:pPr marL="228600" lvl="0" indent="-77470" algn="l" rtl="0">
              <a:lnSpc>
                <a:spcPct val="90000"/>
              </a:lnSpc>
              <a:spcBef>
                <a:spcPts val="1000"/>
              </a:spcBef>
              <a:spcAft>
                <a:spcPts val="0"/>
              </a:spcAft>
              <a:buClr>
                <a:schemeClr val="dk1"/>
              </a:buClr>
              <a:buSzPct val="100000"/>
              <a:buNone/>
            </a:pPr>
            <a:endParaRPr/>
          </a:p>
        </p:txBody>
      </p:sp>
      <p:pic>
        <p:nvPicPr>
          <p:cNvPr id="633" name="Google Shape;633;p64"/>
          <p:cNvPicPr preferRelativeResize="0"/>
          <p:nvPr/>
        </p:nvPicPr>
        <p:blipFill rotWithShape="1">
          <a:blip r:embed="rId4">
            <a:alphaModFix/>
          </a:blip>
          <a:srcRect/>
          <a:stretch/>
        </p:blipFill>
        <p:spPr>
          <a:xfrm>
            <a:off x="4481234" y="2296233"/>
            <a:ext cx="2440562" cy="33662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40" name="Google Shape;640;p6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As configurações destes parâmetros é vista assim:</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641" name="Google Shape;641;p65"/>
          <p:cNvPicPr preferRelativeResize="0"/>
          <p:nvPr/>
        </p:nvPicPr>
        <p:blipFill rotWithShape="1">
          <a:blip r:embed="rId3">
            <a:alphaModFix/>
          </a:blip>
          <a:srcRect/>
          <a:stretch/>
        </p:blipFill>
        <p:spPr>
          <a:xfrm>
            <a:off x="838200" y="2141537"/>
            <a:ext cx="4638611" cy="4351338"/>
          </a:xfrm>
          <a:prstGeom prst="rect">
            <a:avLst/>
          </a:prstGeom>
          <a:noFill/>
          <a:ln>
            <a:noFill/>
          </a:ln>
        </p:spPr>
      </p:pic>
      <p:sp>
        <p:nvSpPr>
          <p:cNvPr id="642" name="Google Shape;642;p65"/>
          <p:cNvSpPr/>
          <p:nvPr/>
        </p:nvSpPr>
        <p:spPr>
          <a:xfrm>
            <a:off x="4754880" y="2141537"/>
            <a:ext cx="975360" cy="55289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43" name="Google Shape;643;p65"/>
          <p:cNvCxnSpPr/>
          <p:nvPr/>
        </p:nvCxnSpPr>
        <p:spPr>
          <a:xfrm>
            <a:off x="5730240" y="2389632"/>
            <a:ext cx="438912" cy="0"/>
          </a:xfrm>
          <a:prstGeom prst="straightConnector1">
            <a:avLst/>
          </a:prstGeom>
          <a:noFill/>
          <a:ln w="57150" cap="flat" cmpd="sng">
            <a:solidFill>
              <a:srgbClr val="FF0000"/>
            </a:solidFill>
            <a:prstDash val="solid"/>
            <a:miter lim="800000"/>
            <a:headEnd type="none" w="sm" len="sm"/>
            <a:tailEnd type="triangle" w="med" len="med"/>
          </a:ln>
        </p:spPr>
      </p:cxnSp>
      <p:pic>
        <p:nvPicPr>
          <p:cNvPr id="644" name="Google Shape;644;p65"/>
          <p:cNvPicPr preferRelativeResize="0"/>
          <p:nvPr/>
        </p:nvPicPr>
        <p:blipFill rotWithShape="1">
          <a:blip r:embed="rId4">
            <a:alphaModFix/>
          </a:blip>
          <a:srcRect/>
          <a:stretch/>
        </p:blipFill>
        <p:spPr>
          <a:xfrm>
            <a:off x="6268985" y="2141537"/>
            <a:ext cx="5277587" cy="1467055"/>
          </a:xfrm>
          <a:prstGeom prst="rect">
            <a:avLst/>
          </a:prstGeom>
          <a:noFill/>
          <a:ln>
            <a:noFill/>
          </a:ln>
        </p:spPr>
      </p:pic>
      <p:sp>
        <p:nvSpPr>
          <p:cNvPr id="645" name="Google Shape;645;p65"/>
          <p:cNvSpPr txBox="1"/>
          <p:nvPr/>
        </p:nvSpPr>
        <p:spPr>
          <a:xfrm>
            <a:off x="6268985" y="3875547"/>
            <a:ext cx="473838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Ao clicar nos 3 pontos, acima, poderia editar o código do train.py dentro do </a:t>
            </a:r>
            <a:r>
              <a:rPr lang="pt-BR" sz="2800" dirty="0" err="1">
                <a:solidFill>
                  <a:schemeClr val="dk1"/>
                </a:solidFill>
                <a:latin typeface="Calibri"/>
                <a:ea typeface="Calibri"/>
                <a:cs typeface="Calibri"/>
                <a:sym typeface="Calibri"/>
              </a:rPr>
              <a:t>edge</a:t>
            </a:r>
            <a:r>
              <a:rPr lang="pt-BR" sz="2800" dirty="0">
                <a:solidFill>
                  <a:schemeClr val="dk1"/>
                </a:solidFill>
                <a:latin typeface="Calibri"/>
                <a:ea typeface="Calibri"/>
                <a:cs typeface="Calibri"/>
                <a:sym typeface="Calibri"/>
              </a:rPr>
              <a:t> impulse, ou editar o block de código localmente, e visualizar algumas características.</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52" name="Google Shape;652;p6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Analisando com a edição de bloco local, com o arquivo de treinamento chamado train.py, é possível analisar quais são os parâmetros do treinamento. </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Como visto anteriormente o modelo utiliza uma parte da arquitetura do MobileNetV2. Outro ponto o FOMO, aceita apenas imagens quadradas.</a:t>
            </a:r>
            <a:endParaRPr/>
          </a:p>
        </p:txBody>
      </p:sp>
      <p:pic>
        <p:nvPicPr>
          <p:cNvPr id="653" name="Google Shape;653;p66"/>
          <p:cNvPicPr preferRelativeResize="0"/>
          <p:nvPr/>
        </p:nvPicPr>
        <p:blipFill rotWithShape="1">
          <a:blip r:embed="rId3">
            <a:alphaModFix/>
          </a:blip>
          <a:srcRect t="36425"/>
          <a:stretch/>
        </p:blipFill>
        <p:spPr>
          <a:xfrm>
            <a:off x="2719996" y="4601252"/>
            <a:ext cx="6752007" cy="113211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60" name="Google Shape;660;p67"/>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Após isto, o modelo é instanciado, e como dito anteriormente, o modelo corta um bloco do Mobilenetv2, a partir do bloco </a:t>
            </a:r>
            <a:r>
              <a:rPr lang="pt-BR" b="1" dirty="0"/>
              <a:t>block_6_expand_relu</a:t>
            </a:r>
            <a:r>
              <a:rPr lang="pt-BR" dirty="0"/>
              <a:t>, portanto todas as camadas posteriores a esta não serão usadas.</a:t>
            </a:r>
            <a:endParaRPr dirty="0"/>
          </a:p>
          <a:p>
            <a:pPr marL="0" lvl="0" indent="0" algn="l" rtl="0">
              <a:lnSpc>
                <a:spcPct val="90000"/>
              </a:lnSpc>
              <a:spcBef>
                <a:spcPts val="1000"/>
              </a:spcBef>
              <a:spcAft>
                <a:spcPts val="0"/>
              </a:spcAft>
              <a:buClr>
                <a:schemeClr val="dk1"/>
              </a:buClr>
              <a:buSzPts val="2800"/>
              <a:buNone/>
            </a:pPr>
            <a:endParaRPr b="1" dirty="0"/>
          </a:p>
          <a:p>
            <a:pPr marL="0" lvl="0" indent="0" algn="l" rtl="0">
              <a:lnSpc>
                <a:spcPct val="90000"/>
              </a:lnSpc>
              <a:spcBef>
                <a:spcPts val="1000"/>
              </a:spcBef>
              <a:spcAft>
                <a:spcPts val="0"/>
              </a:spcAft>
              <a:buClr>
                <a:schemeClr val="dk1"/>
              </a:buClr>
              <a:buSzPts val="2800"/>
              <a:buNone/>
            </a:pPr>
            <a:endParaRPr b="1" dirty="0"/>
          </a:p>
          <a:p>
            <a:pPr marL="0" lvl="0" indent="0" algn="l" rtl="0">
              <a:lnSpc>
                <a:spcPct val="90000"/>
              </a:lnSpc>
              <a:spcBef>
                <a:spcPts val="1000"/>
              </a:spcBef>
              <a:spcAft>
                <a:spcPts val="0"/>
              </a:spcAft>
              <a:buClr>
                <a:schemeClr val="dk1"/>
              </a:buClr>
              <a:buSzPts val="2800"/>
              <a:buNone/>
            </a:pPr>
            <a:r>
              <a:rPr lang="pt-BR" dirty="0"/>
              <a:t>Isso é feito para adaptar o modelo a uma resolução de entrada específica. Neste caso, o modelo está sendo cortado onde atinge 1/8 da resolução de entrada (ou seja, a altura e a largura da imagem de entrada são divididas por 8).</a:t>
            </a:r>
            <a:endParaRPr dirty="0"/>
          </a:p>
        </p:txBody>
      </p:sp>
      <p:pic>
        <p:nvPicPr>
          <p:cNvPr id="661" name="Google Shape;661;p67"/>
          <p:cNvPicPr preferRelativeResize="0"/>
          <p:nvPr/>
        </p:nvPicPr>
        <p:blipFill rotWithShape="1">
          <a:blip r:embed="rId3">
            <a:alphaModFix/>
          </a:blip>
          <a:srcRect/>
          <a:stretch/>
        </p:blipFill>
        <p:spPr>
          <a:xfrm>
            <a:off x="838200" y="3667602"/>
            <a:ext cx="8002014" cy="39750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68" name="Google Shape;668;p6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pt-BR"/>
              <a:t>Agora o modelo é agregado as camadas finais de classificação, é adicionado a </a:t>
            </a:r>
            <a:r>
              <a:rPr lang="pt-BR" b="1" i="1"/>
              <a:t>detection head, </a:t>
            </a:r>
            <a:r>
              <a:rPr lang="pt-BR"/>
              <a:t>como dita acima, basicamente, com duas camadas de convolução. Uma camada densa com 32 nós seguida por um classificador com </a:t>
            </a:r>
            <a:r>
              <a:rPr lang="pt-BR" b="1" i="1"/>
              <a:t>num_classes </a:t>
            </a:r>
            <a:r>
              <a:rPr lang="pt-BR"/>
              <a:t>saídas.</a:t>
            </a: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r>
              <a:rPr lang="pt-BR"/>
              <a:t>Por fim retorna um tensor 4D com dimensões </a:t>
            </a:r>
            <a:r>
              <a:rPr lang="pt-BR" b="1" i="1"/>
              <a:t>(batch_size, height, width, num_classes)</a:t>
            </a:r>
            <a:r>
              <a:rPr lang="pt-BR"/>
              <a:t>. Cada pixel na altura e largura terá </a:t>
            </a:r>
            <a:r>
              <a:rPr lang="pt-BR" b="1" i="1"/>
              <a:t>num_classes </a:t>
            </a:r>
            <a:r>
              <a:rPr lang="pt-BR"/>
              <a:t>valores de logit, um para cada classe. </a:t>
            </a:r>
            <a:endParaRPr/>
          </a:p>
        </p:txBody>
      </p:sp>
      <p:pic>
        <p:nvPicPr>
          <p:cNvPr id="669" name="Google Shape;669;p68"/>
          <p:cNvPicPr preferRelativeResize="0"/>
          <p:nvPr/>
        </p:nvPicPr>
        <p:blipFill rotWithShape="1">
          <a:blip r:embed="rId3">
            <a:alphaModFix/>
          </a:blip>
          <a:srcRect t="18345"/>
          <a:stretch/>
        </p:blipFill>
        <p:spPr>
          <a:xfrm>
            <a:off x="838200" y="3251273"/>
            <a:ext cx="7549896" cy="11874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Detecção de objetos</a:t>
            </a:r>
            <a:endParaRPr dirty="0"/>
          </a:p>
        </p:txBody>
      </p:sp>
      <p:pic>
        <p:nvPicPr>
          <p:cNvPr id="128" name="Google Shape;128;p17"/>
          <p:cNvPicPr preferRelativeResize="0"/>
          <p:nvPr/>
        </p:nvPicPr>
        <p:blipFill rotWithShape="1">
          <a:blip r:embed="rId3">
            <a:alphaModFix/>
          </a:blip>
          <a:srcRect t="42353" r="52296"/>
          <a:stretch/>
        </p:blipFill>
        <p:spPr>
          <a:xfrm>
            <a:off x="207725" y="2807912"/>
            <a:ext cx="2535176" cy="1561776"/>
          </a:xfrm>
          <a:prstGeom prst="rect">
            <a:avLst/>
          </a:prstGeom>
          <a:noFill/>
          <a:ln>
            <a:noFill/>
          </a:ln>
        </p:spPr>
      </p:pic>
      <p:cxnSp>
        <p:nvCxnSpPr>
          <p:cNvPr id="129" name="Google Shape;129;p17"/>
          <p:cNvCxnSpPr/>
          <p:nvPr/>
        </p:nvCxnSpPr>
        <p:spPr>
          <a:xfrm>
            <a:off x="2689101" y="3586538"/>
            <a:ext cx="376800" cy="4500"/>
          </a:xfrm>
          <a:prstGeom prst="straightConnector1">
            <a:avLst/>
          </a:prstGeom>
          <a:noFill/>
          <a:ln w="28575" cap="flat" cmpd="sng">
            <a:solidFill>
              <a:schemeClr val="dk2"/>
            </a:solidFill>
            <a:prstDash val="solid"/>
            <a:round/>
            <a:headEnd type="none" w="med" len="med"/>
            <a:tailEnd type="triangle" w="med" len="med"/>
          </a:ln>
        </p:spPr>
      </p:cxnSp>
      <p:pic>
        <p:nvPicPr>
          <p:cNvPr id="130" name="Google Shape;130;p17"/>
          <p:cNvPicPr preferRelativeResize="0"/>
          <p:nvPr/>
        </p:nvPicPr>
        <p:blipFill rotWithShape="1">
          <a:blip r:embed="rId3">
            <a:alphaModFix/>
          </a:blip>
          <a:srcRect l="15323" t="71388" r="74260" b="11095"/>
          <a:stretch/>
        </p:blipFill>
        <p:spPr>
          <a:xfrm>
            <a:off x="4957175" y="1930225"/>
            <a:ext cx="869999" cy="745774"/>
          </a:xfrm>
          <a:prstGeom prst="rect">
            <a:avLst/>
          </a:prstGeom>
          <a:noFill/>
          <a:ln>
            <a:noFill/>
          </a:ln>
        </p:spPr>
      </p:pic>
      <p:pic>
        <p:nvPicPr>
          <p:cNvPr id="131" name="Google Shape;131;p17"/>
          <p:cNvPicPr preferRelativeResize="0"/>
          <p:nvPr/>
        </p:nvPicPr>
        <p:blipFill rotWithShape="1">
          <a:blip r:embed="rId3">
            <a:alphaModFix/>
          </a:blip>
          <a:srcRect l="18480" t="72006" r="75877" b="14277"/>
          <a:stretch/>
        </p:blipFill>
        <p:spPr>
          <a:xfrm>
            <a:off x="5372300" y="2784393"/>
            <a:ext cx="455354" cy="564312"/>
          </a:xfrm>
          <a:prstGeom prst="rect">
            <a:avLst/>
          </a:prstGeom>
          <a:noFill/>
          <a:ln>
            <a:noFill/>
          </a:ln>
        </p:spPr>
      </p:pic>
      <p:pic>
        <p:nvPicPr>
          <p:cNvPr id="132" name="Google Shape;132;p17"/>
          <p:cNvPicPr preferRelativeResize="0"/>
          <p:nvPr/>
        </p:nvPicPr>
        <p:blipFill rotWithShape="1">
          <a:blip r:embed="rId3">
            <a:alphaModFix/>
          </a:blip>
          <a:srcRect l="27883" t="63463" r="67053" b="26811"/>
          <a:stretch/>
        </p:blipFill>
        <p:spPr>
          <a:xfrm>
            <a:off x="5251289" y="3548976"/>
            <a:ext cx="576373" cy="564325"/>
          </a:xfrm>
          <a:prstGeom prst="rect">
            <a:avLst/>
          </a:prstGeom>
          <a:noFill/>
          <a:ln>
            <a:noFill/>
          </a:ln>
        </p:spPr>
      </p:pic>
      <p:pic>
        <p:nvPicPr>
          <p:cNvPr id="133" name="Google Shape;133;p17"/>
          <p:cNvPicPr preferRelativeResize="0"/>
          <p:nvPr/>
        </p:nvPicPr>
        <p:blipFill rotWithShape="1">
          <a:blip r:embed="rId3">
            <a:alphaModFix/>
          </a:blip>
          <a:srcRect l="38036" t="63594" r="52296" b="29311"/>
          <a:stretch/>
        </p:blipFill>
        <p:spPr>
          <a:xfrm>
            <a:off x="4877992" y="4313575"/>
            <a:ext cx="1191876" cy="445925"/>
          </a:xfrm>
          <a:prstGeom prst="rect">
            <a:avLst/>
          </a:prstGeom>
          <a:noFill/>
          <a:ln>
            <a:noFill/>
          </a:ln>
        </p:spPr>
      </p:pic>
      <p:cxnSp>
        <p:nvCxnSpPr>
          <p:cNvPr id="134" name="Google Shape;134;p17"/>
          <p:cNvCxnSpPr>
            <a:stCxn id="135" idx="3"/>
            <a:endCxn id="130" idx="1"/>
          </p:cNvCxnSpPr>
          <p:nvPr/>
        </p:nvCxnSpPr>
        <p:spPr>
          <a:xfrm rot="10800000" flipH="1">
            <a:off x="4699088" y="2303000"/>
            <a:ext cx="258000" cy="1285800"/>
          </a:xfrm>
          <a:prstGeom prst="straightConnector1">
            <a:avLst/>
          </a:prstGeom>
          <a:noFill/>
          <a:ln w="28575" cap="flat" cmpd="sng">
            <a:solidFill>
              <a:schemeClr val="dk2"/>
            </a:solidFill>
            <a:prstDash val="solid"/>
            <a:round/>
            <a:headEnd type="none" w="med" len="med"/>
            <a:tailEnd type="triangle" w="med" len="med"/>
          </a:ln>
        </p:spPr>
      </p:cxnSp>
      <p:cxnSp>
        <p:nvCxnSpPr>
          <p:cNvPr id="136" name="Google Shape;136;p17"/>
          <p:cNvCxnSpPr>
            <a:stCxn id="135" idx="3"/>
            <a:endCxn id="133" idx="1"/>
          </p:cNvCxnSpPr>
          <p:nvPr/>
        </p:nvCxnSpPr>
        <p:spPr>
          <a:xfrm>
            <a:off x="4699088" y="3588800"/>
            <a:ext cx="178800" cy="947700"/>
          </a:xfrm>
          <a:prstGeom prst="straightConnector1">
            <a:avLst/>
          </a:prstGeom>
          <a:noFill/>
          <a:ln w="28575" cap="flat" cmpd="sng">
            <a:solidFill>
              <a:schemeClr val="dk2"/>
            </a:solidFill>
            <a:prstDash val="solid"/>
            <a:round/>
            <a:headEnd type="none" w="med" len="med"/>
            <a:tailEnd type="triangle" w="med" len="med"/>
          </a:ln>
        </p:spPr>
      </p:cxnSp>
      <p:cxnSp>
        <p:nvCxnSpPr>
          <p:cNvPr id="137" name="Google Shape;137;p17"/>
          <p:cNvCxnSpPr>
            <a:stCxn id="135" idx="3"/>
            <a:endCxn id="131" idx="1"/>
          </p:cNvCxnSpPr>
          <p:nvPr/>
        </p:nvCxnSpPr>
        <p:spPr>
          <a:xfrm rot="10800000" flipH="1">
            <a:off x="4699088" y="3066500"/>
            <a:ext cx="673200" cy="522300"/>
          </a:xfrm>
          <a:prstGeom prst="straightConnector1">
            <a:avLst/>
          </a:prstGeom>
          <a:noFill/>
          <a:ln w="28575" cap="flat" cmpd="sng">
            <a:solidFill>
              <a:schemeClr val="dk2"/>
            </a:solidFill>
            <a:prstDash val="solid"/>
            <a:round/>
            <a:headEnd type="none" w="med" len="med"/>
            <a:tailEnd type="triangle" w="med" len="med"/>
          </a:ln>
        </p:spPr>
      </p:cxnSp>
      <p:cxnSp>
        <p:nvCxnSpPr>
          <p:cNvPr id="138" name="Google Shape;138;p17"/>
          <p:cNvCxnSpPr>
            <a:stCxn id="135" idx="3"/>
            <a:endCxn id="132" idx="1"/>
          </p:cNvCxnSpPr>
          <p:nvPr/>
        </p:nvCxnSpPr>
        <p:spPr>
          <a:xfrm>
            <a:off x="4699088" y="3588800"/>
            <a:ext cx="552300" cy="242400"/>
          </a:xfrm>
          <a:prstGeom prst="straightConnector1">
            <a:avLst/>
          </a:prstGeom>
          <a:noFill/>
          <a:ln w="28575" cap="flat" cmpd="sng">
            <a:solidFill>
              <a:schemeClr val="dk2"/>
            </a:solidFill>
            <a:prstDash val="solid"/>
            <a:round/>
            <a:headEnd type="none" w="med" len="med"/>
            <a:tailEnd type="triangle" w="med" len="med"/>
          </a:ln>
        </p:spPr>
      </p:cxnSp>
      <p:cxnSp>
        <p:nvCxnSpPr>
          <p:cNvPr id="139" name="Google Shape;139;p17"/>
          <p:cNvCxnSpPr>
            <a:endCxn id="140" idx="1"/>
          </p:cNvCxnSpPr>
          <p:nvPr/>
        </p:nvCxnSpPr>
        <p:spPr>
          <a:xfrm rot="10800000" flipH="1">
            <a:off x="5965025" y="3207213"/>
            <a:ext cx="1014300" cy="1375500"/>
          </a:xfrm>
          <a:prstGeom prst="straightConnector1">
            <a:avLst/>
          </a:prstGeom>
          <a:noFill/>
          <a:ln w="28575" cap="flat" cmpd="sng">
            <a:solidFill>
              <a:schemeClr val="dk2"/>
            </a:solidFill>
            <a:prstDash val="solid"/>
            <a:round/>
            <a:headEnd type="none" w="med" len="med"/>
            <a:tailEnd type="triangle" w="med" len="med"/>
          </a:ln>
        </p:spPr>
      </p:cxnSp>
      <p:cxnSp>
        <p:nvCxnSpPr>
          <p:cNvPr id="141" name="Google Shape;141;p17"/>
          <p:cNvCxnSpPr>
            <a:endCxn id="140" idx="1"/>
          </p:cNvCxnSpPr>
          <p:nvPr/>
        </p:nvCxnSpPr>
        <p:spPr>
          <a:xfrm rot="10800000" flipH="1">
            <a:off x="5827625" y="3207213"/>
            <a:ext cx="1151700" cy="624000"/>
          </a:xfrm>
          <a:prstGeom prst="straightConnector1">
            <a:avLst/>
          </a:prstGeom>
          <a:noFill/>
          <a:ln w="28575" cap="flat" cmpd="sng">
            <a:solidFill>
              <a:schemeClr val="dk2"/>
            </a:solidFill>
            <a:prstDash val="solid"/>
            <a:round/>
            <a:headEnd type="none" w="med" len="med"/>
            <a:tailEnd type="triangle" w="med" len="med"/>
          </a:ln>
        </p:spPr>
      </p:cxnSp>
      <p:cxnSp>
        <p:nvCxnSpPr>
          <p:cNvPr id="142" name="Google Shape;142;p17"/>
          <p:cNvCxnSpPr>
            <a:endCxn id="140" idx="1"/>
          </p:cNvCxnSpPr>
          <p:nvPr/>
        </p:nvCxnSpPr>
        <p:spPr>
          <a:xfrm>
            <a:off x="5827625" y="3089613"/>
            <a:ext cx="1151700" cy="117600"/>
          </a:xfrm>
          <a:prstGeom prst="straightConnector1">
            <a:avLst/>
          </a:prstGeom>
          <a:noFill/>
          <a:ln w="28575" cap="flat" cmpd="sng">
            <a:solidFill>
              <a:schemeClr val="dk2"/>
            </a:solidFill>
            <a:prstDash val="solid"/>
            <a:round/>
            <a:headEnd type="none" w="med" len="med"/>
            <a:tailEnd type="triangle" w="med" len="med"/>
          </a:ln>
        </p:spPr>
      </p:cxnSp>
      <p:cxnSp>
        <p:nvCxnSpPr>
          <p:cNvPr id="143" name="Google Shape;143;p17"/>
          <p:cNvCxnSpPr>
            <a:endCxn id="140" idx="1"/>
          </p:cNvCxnSpPr>
          <p:nvPr/>
        </p:nvCxnSpPr>
        <p:spPr>
          <a:xfrm>
            <a:off x="5856425" y="2303013"/>
            <a:ext cx="1122900" cy="904200"/>
          </a:xfrm>
          <a:prstGeom prst="straightConnector1">
            <a:avLst/>
          </a:prstGeom>
          <a:noFill/>
          <a:ln w="28575" cap="flat" cmpd="sng">
            <a:solidFill>
              <a:schemeClr val="dk2"/>
            </a:solidFill>
            <a:prstDash val="solid"/>
            <a:round/>
            <a:headEnd type="none" w="med" len="med"/>
            <a:tailEnd type="triangle" w="med" len="med"/>
          </a:ln>
        </p:spPr>
      </p:cxnSp>
      <p:sp>
        <p:nvSpPr>
          <p:cNvPr id="140" name="Google Shape;140;p17"/>
          <p:cNvSpPr/>
          <p:nvPr/>
        </p:nvSpPr>
        <p:spPr>
          <a:xfrm>
            <a:off x="6979325" y="264591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100">
                <a:latin typeface="Calibri"/>
                <a:ea typeface="Calibri"/>
                <a:cs typeface="Calibri"/>
                <a:sym typeface="Calibri"/>
              </a:rPr>
              <a:t>CNN</a:t>
            </a:r>
            <a:endParaRPr sz="3100">
              <a:latin typeface="Calibri"/>
              <a:ea typeface="Calibri"/>
              <a:cs typeface="Calibri"/>
              <a:sym typeface="Calibri"/>
            </a:endParaRPr>
          </a:p>
        </p:txBody>
      </p:sp>
      <p:sp>
        <p:nvSpPr>
          <p:cNvPr id="144" name="Google Shape;144;p17"/>
          <p:cNvSpPr/>
          <p:nvPr/>
        </p:nvSpPr>
        <p:spPr>
          <a:xfrm>
            <a:off x="8784700" y="26388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100">
                <a:latin typeface="Calibri"/>
                <a:ea typeface="Calibri"/>
                <a:cs typeface="Calibri"/>
                <a:sym typeface="Calibri"/>
              </a:rPr>
              <a:t>SVM</a:t>
            </a:r>
            <a:endParaRPr sz="3100">
              <a:latin typeface="Calibri"/>
              <a:ea typeface="Calibri"/>
              <a:cs typeface="Calibri"/>
              <a:sym typeface="Calibri"/>
            </a:endParaRPr>
          </a:p>
        </p:txBody>
      </p:sp>
      <p:cxnSp>
        <p:nvCxnSpPr>
          <p:cNvPr id="145" name="Google Shape;145;p17"/>
          <p:cNvCxnSpPr>
            <a:stCxn id="140" idx="3"/>
            <a:endCxn id="144" idx="1"/>
          </p:cNvCxnSpPr>
          <p:nvPr/>
        </p:nvCxnSpPr>
        <p:spPr>
          <a:xfrm rot="10800000" flipH="1">
            <a:off x="8440025" y="3200313"/>
            <a:ext cx="344700" cy="6900"/>
          </a:xfrm>
          <a:prstGeom prst="straightConnector1">
            <a:avLst/>
          </a:prstGeom>
          <a:noFill/>
          <a:ln w="28575" cap="flat" cmpd="sng">
            <a:solidFill>
              <a:schemeClr val="dk2"/>
            </a:solidFill>
            <a:prstDash val="solid"/>
            <a:round/>
            <a:headEnd type="none" w="med" len="med"/>
            <a:tailEnd type="triangle" w="med" len="med"/>
          </a:ln>
        </p:spPr>
      </p:cxnSp>
      <p:cxnSp>
        <p:nvCxnSpPr>
          <p:cNvPr id="146" name="Google Shape;146;p17"/>
          <p:cNvCxnSpPr/>
          <p:nvPr/>
        </p:nvCxnSpPr>
        <p:spPr>
          <a:xfrm rot="10800000" flipH="1">
            <a:off x="10245400" y="3196713"/>
            <a:ext cx="344700" cy="6900"/>
          </a:xfrm>
          <a:prstGeom prst="straightConnector1">
            <a:avLst/>
          </a:prstGeom>
          <a:noFill/>
          <a:ln w="28575" cap="flat" cmpd="sng">
            <a:solidFill>
              <a:schemeClr val="dk2"/>
            </a:solidFill>
            <a:prstDash val="solid"/>
            <a:round/>
            <a:headEnd type="none" w="med" len="med"/>
            <a:tailEnd type="triangle" w="med" len="med"/>
          </a:ln>
        </p:spPr>
      </p:cxnSp>
      <p:sp>
        <p:nvSpPr>
          <p:cNvPr id="147" name="Google Shape;147;p17"/>
          <p:cNvSpPr/>
          <p:nvPr/>
        </p:nvSpPr>
        <p:spPr>
          <a:xfrm>
            <a:off x="10590075" y="26388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latin typeface="Calibri"/>
                <a:ea typeface="Calibri"/>
                <a:cs typeface="Calibri"/>
                <a:sym typeface="Calibri"/>
              </a:rPr>
              <a:t>Classificador carro</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pessoa</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cachorro</a:t>
            </a:r>
            <a:endParaRPr sz="1800">
              <a:latin typeface="Calibri"/>
              <a:ea typeface="Calibri"/>
              <a:cs typeface="Calibri"/>
              <a:sym typeface="Calibri"/>
            </a:endParaRPr>
          </a:p>
        </p:txBody>
      </p:sp>
      <p:cxnSp>
        <p:nvCxnSpPr>
          <p:cNvPr id="148" name="Google Shape;148;p17"/>
          <p:cNvCxnSpPr/>
          <p:nvPr/>
        </p:nvCxnSpPr>
        <p:spPr>
          <a:xfrm>
            <a:off x="11317125" y="3761475"/>
            <a:ext cx="6600" cy="532800"/>
          </a:xfrm>
          <a:prstGeom prst="straightConnector1">
            <a:avLst/>
          </a:prstGeom>
          <a:noFill/>
          <a:ln w="28575" cap="flat" cmpd="sng">
            <a:solidFill>
              <a:schemeClr val="dk2"/>
            </a:solidFill>
            <a:prstDash val="solid"/>
            <a:round/>
            <a:headEnd type="none" w="med" len="med"/>
            <a:tailEnd type="triangle" w="med" len="med"/>
          </a:ln>
        </p:spPr>
      </p:cxnSp>
      <p:sp>
        <p:nvSpPr>
          <p:cNvPr id="149" name="Google Shape;149;p17"/>
          <p:cNvSpPr/>
          <p:nvPr/>
        </p:nvSpPr>
        <p:spPr>
          <a:xfrm>
            <a:off x="10590075" y="42942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latin typeface="Calibri"/>
                <a:ea typeface="Calibri"/>
                <a:cs typeface="Calibri"/>
                <a:sym typeface="Calibri"/>
              </a:rPr>
              <a:t>Regressor</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dx, dy, dw, dh</a:t>
            </a:r>
            <a:endParaRPr sz="1800">
              <a:latin typeface="Calibri"/>
              <a:ea typeface="Calibri"/>
              <a:cs typeface="Calibri"/>
              <a:sym typeface="Calibri"/>
            </a:endParaRPr>
          </a:p>
        </p:txBody>
      </p:sp>
      <p:cxnSp>
        <p:nvCxnSpPr>
          <p:cNvPr id="150" name="Google Shape;150;p17"/>
          <p:cNvCxnSpPr>
            <a:stCxn id="133" idx="3"/>
          </p:cNvCxnSpPr>
          <p:nvPr/>
        </p:nvCxnSpPr>
        <p:spPr>
          <a:xfrm>
            <a:off x="6069868" y="4536537"/>
            <a:ext cx="4356600" cy="801300"/>
          </a:xfrm>
          <a:prstGeom prst="bentConnector3">
            <a:avLst>
              <a:gd name="adj1" fmla="val 50000"/>
            </a:avLst>
          </a:prstGeom>
          <a:noFill/>
          <a:ln w="28575" cap="flat" cmpd="sng">
            <a:solidFill>
              <a:schemeClr val="dk2"/>
            </a:solidFill>
            <a:prstDash val="lgDashDot"/>
            <a:round/>
            <a:headEnd type="none" w="med" len="med"/>
            <a:tailEnd type="triangle" w="med" len="med"/>
          </a:ln>
        </p:spPr>
      </p:cxnSp>
      <p:cxnSp>
        <p:nvCxnSpPr>
          <p:cNvPr id="151" name="Google Shape;151;p17"/>
          <p:cNvCxnSpPr/>
          <p:nvPr/>
        </p:nvCxnSpPr>
        <p:spPr>
          <a:xfrm flipH="1">
            <a:off x="8204963" y="3768513"/>
            <a:ext cx="7800" cy="752700"/>
          </a:xfrm>
          <a:prstGeom prst="straightConnector1">
            <a:avLst/>
          </a:prstGeom>
          <a:noFill/>
          <a:ln w="28575" cap="flat" cmpd="sng">
            <a:solidFill>
              <a:schemeClr val="dk2"/>
            </a:solidFill>
            <a:prstDash val="lgDashDot"/>
            <a:round/>
            <a:headEnd type="none" w="med" len="med"/>
            <a:tailEnd type="triangle" w="med" len="med"/>
          </a:ln>
        </p:spPr>
      </p:cxnSp>
      <p:sp>
        <p:nvSpPr>
          <p:cNvPr id="135" name="Google Shape;135;p17"/>
          <p:cNvSpPr/>
          <p:nvPr/>
        </p:nvSpPr>
        <p:spPr>
          <a:xfrm>
            <a:off x="3065888" y="2987750"/>
            <a:ext cx="1633200" cy="1202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2800">
                <a:solidFill>
                  <a:schemeClr val="dk1"/>
                </a:solidFill>
                <a:latin typeface="Calibri"/>
                <a:ea typeface="Calibri"/>
                <a:cs typeface="Calibri"/>
                <a:sym typeface="Calibri"/>
              </a:rPr>
              <a:t>Regiões propostas</a:t>
            </a:r>
            <a:endParaRPr sz="3100">
              <a:latin typeface="Calibri"/>
              <a:ea typeface="Calibri"/>
              <a:cs typeface="Calibri"/>
              <a:sym typeface="Calibri"/>
            </a:endParaRPr>
          </a:p>
        </p:txBody>
      </p:sp>
      <p:sp>
        <p:nvSpPr>
          <p:cNvPr id="2" name="CaixaDeTexto 1">
            <a:extLst>
              <a:ext uri="{FF2B5EF4-FFF2-40B4-BE49-F238E27FC236}">
                <a16:creationId xmlns:a16="http://schemas.microsoft.com/office/drawing/2014/main" id="{A3D2A7C2-E626-5AE6-917C-2F5514AEE12D}"/>
              </a:ext>
            </a:extLst>
          </p:cNvPr>
          <p:cNvSpPr txBox="1"/>
          <p:nvPr/>
        </p:nvSpPr>
        <p:spPr>
          <a:xfrm>
            <a:off x="207725" y="2255718"/>
            <a:ext cx="4520134" cy="430887"/>
          </a:xfrm>
          <a:prstGeom prst="rect">
            <a:avLst/>
          </a:prstGeom>
          <a:noFill/>
        </p:spPr>
        <p:txBody>
          <a:bodyPr wrap="square" rtlCol="0">
            <a:spAutoFit/>
          </a:bodyPr>
          <a:lstStyle/>
          <a:p>
            <a:r>
              <a:rPr lang="pt-BR" sz="2200" b="1" dirty="0">
                <a:latin typeface="Calibri" panose="020F0502020204030204" pitchFamily="34" charset="0"/>
                <a:ea typeface="Calibri" panose="020F0502020204030204" pitchFamily="34" charset="0"/>
                <a:cs typeface="Calibri" panose="020F0502020204030204" pitchFamily="34" charset="0"/>
              </a:rPr>
              <a:t>Region-based CNNs (R-CNN)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76" name="Google Shape;676;p69"/>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0"/>
              </a:spcBef>
              <a:spcAft>
                <a:spcPts val="0"/>
              </a:spcAft>
              <a:buClr>
                <a:schemeClr val="dk1"/>
              </a:buClr>
              <a:buSzPts val="2800"/>
              <a:buNone/>
            </a:pPr>
            <a:r>
              <a:rPr lang="pt-BR"/>
              <a:t>O edgeimpulse, fornece por padrão 2 modos de se usar FOMO um com alpha de 0.35, outro com 0.1, ou seja, seria algo relacionado a profundidade do canal usada em todo MobileNet, quanto maior o valor de alpha mais profundo será o FOMO, consequentemente mais complexo, ou seja, isto irá aumentar proporcionalmente o número de filtros de cada camada.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Após escolher isto, os parâmetros como passo de aprendizado é configurado manualmente, caso não utilize o otimizador do edge impulse “</a:t>
            </a:r>
            <a:r>
              <a:rPr lang="pt-BR" b="1" i="1"/>
              <a:t>velo</a:t>
            </a:r>
            <a:r>
              <a:rPr lang="pt-BR"/>
              <a:t>” ele irá carregar o modelo padrão como optimizador.</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83" name="Google Shape;683;p7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
        <p:nvSpPr>
          <p:cNvPr id="684" name="Google Shape;684;p70"/>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Não utilizando o otimizador, irá automaticamente usar o padrão do </a:t>
            </a:r>
            <a:r>
              <a:rPr lang="pt-BR" sz="2800" dirty="0" err="1">
                <a:solidFill>
                  <a:schemeClr val="dk1"/>
                </a:solidFill>
                <a:latin typeface="Calibri"/>
                <a:ea typeface="Calibri"/>
                <a:cs typeface="Calibri"/>
                <a:sym typeface="Calibri"/>
              </a:rPr>
              <a:t>edgeimpulse</a:t>
            </a:r>
            <a:r>
              <a:rPr lang="pt-BR" sz="2800" dirty="0">
                <a:solidFill>
                  <a:schemeClr val="dk1"/>
                </a:solidFill>
                <a:latin typeface="Calibri"/>
                <a:ea typeface="Calibri"/>
                <a:cs typeface="Calibri"/>
                <a:sym typeface="Calibri"/>
              </a:rPr>
              <a:t>, configurado como o </a:t>
            </a:r>
            <a:r>
              <a:rPr lang="pt-BR" sz="2800" b="1" dirty="0">
                <a:solidFill>
                  <a:schemeClr val="dk1"/>
                </a:solidFill>
                <a:latin typeface="Calibri"/>
                <a:ea typeface="Calibri"/>
                <a:cs typeface="Calibri"/>
                <a:sym typeface="Calibri"/>
              </a:rPr>
              <a:t>ADAM</a:t>
            </a:r>
            <a:r>
              <a:rPr lang="pt-BR" sz="2800" dirty="0">
                <a:solidFill>
                  <a:schemeClr val="dk1"/>
                </a:solidFill>
                <a:latin typeface="Calibri"/>
                <a:ea typeface="Calibri"/>
                <a:cs typeface="Calibri"/>
                <a:sym typeface="Calibri"/>
              </a:rPr>
              <a:t> como otimizador, apenas alterando caso seja alterado o passo de aprendizado como mostra o código abaixo:</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A função de perda já é utilizada </a:t>
            </a:r>
            <a:r>
              <a:rPr lang="pt-BR" sz="2800" b="1" i="1" dirty="0" err="1">
                <a:solidFill>
                  <a:schemeClr val="dk1"/>
                </a:solidFill>
                <a:latin typeface="Calibri"/>
                <a:ea typeface="Calibri"/>
                <a:cs typeface="Calibri"/>
                <a:sym typeface="Calibri"/>
              </a:rPr>
              <a:t>cross</a:t>
            </a:r>
            <a:r>
              <a:rPr lang="pt-BR" sz="2800" b="1" i="1" dirty="0">
                <a:solidFill>
                  <a:schemeClr val="dk1"/>
                </a:solidFill>
                <a:latin typeface="Calibri"/>
                <a:ea typeface="Calibri"/>
                <a:cs typeface="Calibri"/>
                <a:sym typeface="Calibri"/>
              </a:rPr>
              <a:t> </a:t>
            </a:r>
            <a:r>
              <a:rPr lang="pt-BR" sz="2800" b="1" i="1" dirty="0" err="1">
                <a:solidFill>
                  <a:schemeClr val="dk1"/>
                </a:solidFill>
                <a:latin typeface="Calibri"/>
                <a:ea typeface="Calibri"/>
                <a:cs typeface="Calibri"/>
                <a:sym typeface="Calibri"/>
              </a:rPr>
              <a:t>entropy</a:t>
            </a:r>
            <a:r>
              <a:rPr lang="pt-BR" sz="2800" b="1" i="1" dirty="0">
                <a:solidFill>
                  <a:schemeClr val="dk1"/>
                </a:solidFill>
                <a:latin typeface="Calibri"/>
                <a:ea typeface="Calibri"/>
                <a:cs typeface="Calibri"/>
                <a:sym typeface="Calibri"/>
              </a:rPr>
              <a:t> </a:t>
            </a:r>
            <a:r>
              <a:rPr lang="pt-BR" sz="2800" b="1" i="1" dirty="0" err="1">
                <a:solidFill>
                  <a:schemeClr val="dk1"/>
                </a:solidFill>
                <a:latin typeface="Calibri"/>
                <a:ea typeface="Calibri"/>
                <a:cs typeface="Calibri"/>
                <a:sym typeface="Calibri"/>
              </a:rPr>
              <a:t>loss</a:t>
            </a:r>
            <a:r>
              <a:rPr lang="pt-BR" sz="2800" dirty="0">
                <a:solidFill>
                  <a:schemeClr val="dk1"/>
                </a:solidFill>
                <a:latin typeface="Calibri"/>
                <a:ea typeface="Calibri"/>
                <a:cs typeface="Calibri"/>
                <a:sym typeface="Calibri"/>
              </a:rPr>
              <a:t>, específica de acordo com as configurações do modelo, com </a:t>
            </a:r>
            <a:r>
              <a:rPr lang="pt-BR" sz="2800" b="1" i="1" dirty="0">
                <a:solidFill>
                  <a:schemeClr val="dk1"/>
                </a:solidFill>
                <a:latin typeface="Calibri"/>
                <a:ea typeface="Calibri"/>
                <a:cs typeface="Calibri"/>
                <a:sym typeface="Calibri"/>
              </a:rPr>
              <a:t>alpha </a:t>
            </a:r>
            <a:r>
              <a:rPr lang="pt-BR" sz="2800" dirty="0">
                <a:solidFill>
                  <a:schemeClr val="dk1"/>
                </a:solidFill>
                <a:latin typeface="Calibri"/>
                <a:ea typeface="Calibri"/>
                <a:cs typeface="Calibri"/>
                <a:sym typeface="Calibri"/>
              </a:rPr>
              <a:t>e </a:t>
            </a:r>
            <a:r>
              <a:rPr lang="pt-BR" sz="2800" b="1" i="1" dirty="0" err="1">
                <a:solidFill>
                  <a:schemeClr val="dk1"/>
                </a:solidFill>
                <a:latin typeface="Calibri"/>
                <a:ea typeface="Calibri"/>
                <a:cs typeface="Calibri"/>
                <a:sym typeface="Calibri"/>
              </a:rPr>
              <a:t>object_weight</a:t>
            </a:r>
            <a:r>
              <a:rPr lang="pt-BR" sz="2800" dirty="0">
                <a:solidFill>
                  <a:schemeClr val="dk1"/>
                </a:solidFill>
                <a:latin typeface="Calibri"/>
                <a:ea typeface="Calibri"/>
                <a:cs typeface="Calibri"/>
                <a:sym typeface="Calibri"/>
              </a:rPr>
              <a:t>:</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pic>
        <p:nvPicPr>
          <p:cNvPr id="685" name="Google Shape;685;p70"/>
          <p:cNvPicPr preferRelativeResize="0"/>
          <p:nvPr/>
        </p:nvPicPr>
        <p:blipFill rotWithShape="1">
          <a:blip r:embed="rId3">
            <a:alphaModFix/>
          </a:blip>
          <a:srcRect/>
          <a:stretch/>
        </p:blipFill>
        <p:spPr>
          <a:xfrm>
            <a:off x="3482972" y="3224925"/>
            <a:ext cx="5226055" cy="793832"/>
          </a:xfrm>
          <a:prstGeom prst="rect">
            <a:avLst/>
          </a:prstGeom>
          <a:noFill/>
          <a:ln>
            <a:noFill/>
          </a:ln>
        </p:spPr>
      </p:pic>
      <p:pic>
        <p:nvPicPr>
          <p:cNvPr id="686" name="Google Shape;686;p70"/>
          <p:cNvPicPr preferRelativeResize="0"/>
          <p:nvPr/>
        </p:nvPicPr>
        <p:blipFill rotWithShape="1">
          <a:blip r:embed="rId4">
            <a:alphaModFix/>
          </a:blip>
          <a:srcRect t="7639" b="-1"/>
          <a:stretch/>
        </p:blipFill>
        <p:spPr>
          <a:xfrm>
            <a:off x="712119" y="5079878"/>
            <a:ext cx="10767760" cy="79383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mc:AlternateContent xmlns:mc="http://schemas.openxmlformats.org/markup-compatibility/2006" xmlns:a14="http://schemas.microsoft.com/office/drawing/2010/main">
        <mc:Choice Requires="a14">
          <p:sp>
            <p:nvSpPr>
              <p:cNvPr id="683" name="Google Shape;683;p70"/>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fontScale="70000" lnSpcReduction="20000"/>
              </a:bodyPr>
              <a:lstStyle/>
              <a:p>
                <a:pPr marL="0" lvl="0" indent="0" algn="just" rtl="0">
                  <a:lnSpc>
                    <a:spcPct val="90000"/>
                  </a:lnSpc>
                  <a:spcBef>
                    <a:spcPts val="0"/>
                  </a:spcBef>
                  <a:spcAft>
                    <a:spcPts val="0"/>
                  </a:spcAft>
                  <a:buClr>
                    <a:schemeClr val="dk1"/>
                  </a:buClr>
                  <a:buSzPts val="2800"/>
                  <a:buNone/>
                </a:pPr>
                <a:r>
                  <a:rPr lang="pt-BR" sz="4600" dirty="0"/>
                  <a:t>Função de perda:</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Chamada Entropia Cruzada (Cross-</a:t>
                </a:r>
                <a:r>
                  <a:rPr lang="pt-BR" dirty="0" err="1"/>
                  <a:t>Entropy</a:t>
                </a:r>
                <a:r>
                  <a:rPr lang="pt-BR" dirty="0"/>
                  <a:t>).</a:t>
                </a:r>
              </a:p>
              <a:p>
                <a:pPr marL="0" lvl="0" indent="0" algn="just" rtl="0">
                  <a:lnSpc>
                    <a:spcPct val="90000"/>
                  </a:lnSpc>
                  <a:spcBef>
                    <a:spcPts val="1000"/>
                  </a:spcBef>
                  <a:spcAft>
                    <a:spcPts val="0"/>
                  </a:spcAft>
                  <a:buClr>
                    <a:schemeClr val="dk1"/>
                  </a:buClr>
                  <a:buSzPts val="2800"/>
                  <a:buNone/>
                </a:pPr>
                <a:endParaRPr lang="pt-BR" dirty="0"/>
              </a:p>
              <a:p>
                <a:pPr indent="-457200" algn="just">
                  <a:buSzPts val="2800"/>
                </a:pPr>
                <a:r>
                  <a:rPr lang="pt-BR" dirty="0"/>
                  <a:t>Os rótulos vem como formato one-hot basicamente. </a:t>
                </a:r>
              </a:p>
              <a:p>
                <a:pPr indent="-457200" algn="just">
                  <a:buSzPts val="2800"/>
                </a:pPr>
                <a:r>
                  <a:rPr lang="pt-BR" dirty="0"/>
                  <a:t>( N ) é o número total de amostras.</a:t>
                </a:r>
              </a:p>
              <a:p>
                <a:pPr indent="-457200" algn="just">
                  <a:buSzPts val="2800"/>
                </a:pPr>
                <a:r>
                  <a:rPr lang="pt-BR" dirty="0"/>
                  <a:t>( M ) é o número de classes.</a:t>
                </a:r>
              </a:p>
              <a:p>
                <a:pPr indent="-457200" algn="just">
                  <a:buSzPts val="2800"/>
                </a:pPr>
                <a:r>
                  <a:rPr lang="pt-BR" dirty="0"/>
                  <a:t>( </a:t>
                </a:r>
                <a14:m>
                  <m:oMath xmlns:m="http://schemas.openxmlformats.org/officeDocument/2006/math">
                    <m:sSub>
                      <m:sSubPr>
                        <m:ctrlPr>
                          <a:rPr lang="ar-AE" i="1" dirty="0" smtClean="0">
                            <a:latin typeface="Cambria Math" panose="02040503050406030204" pitchFamily="18" charset="0"/>
                          </a:rPr>
                        </m:ctrlPr>
                      </m:sSubPr>
                      <m:e>
                        <m:r>
                          <a:rPr lang="ar-AE" i="1" dirty="0" smtClean="0">
                            <a:latin typeface="Cambria Math" panose="02040503050406030204" pitchFamily="18" charset="0"/>
                          </a:rPr>
                          <m:t>𝑦</m:t>
                        </m:r>
                      </m:e>
                      <m:sub>
                        <m:r>
                          <a:rPr lang="ar-AE" i="1" dirty="0" err="1" smtClean="0">
                            <a:latin typeface="Cambria Math" panose="02040503050406030204" pitchFamily="18" charset="0"/>
                          </a:rPr>
                          <m:t>𝑖𝑗</m:t>
                        </m:r>
                      </m:sub>
                    </m:sSub>
                  </m:oMath>
                </a14:m>
                <a:r>
                  <a:rPr lang="pt-BR" dirty="0"/>
                  <a:t> ) é a probabilidade verdadeira da amostra ( i ) pertencer à classe ( j ).</a:t>
                </a:r>
              </a:p>
              <a:p>
                <a:pPr indent="-457200" algn="just">
                  <a:buSzPts val="2800"/>
                </a:pPr>
                <a:r>
                  <a:rPr lang="pt-BR" dirty="0"/>
                  <a:t>( </a:t>
                </a:r>
                <a14:m>
                  <m:oMath xmlns:m="http://schemas.openxmlformats.org/officeDocument/2006/math">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𝑝</m:t>
                        </m:r>
                      </m:e>
                      <m:sub>
                        <m:r>
                          <a:rPr lang="pt-BR" i="1" dirty="0" smtClean="0">
                            <a:latin typeface="Cambria Math" panose="02040503050406030204" pitchFamily="18" charset="0"/>
                          </a:rPr>
                          <m:t>𝑖𝑗</m:t>
                        </m:r>
                      </m:sub>
                    </m:sSub>
                  </m:oMath>
                </a14:m>
                <a:r>
                  <a:rPr lang="pt-BR" dirty="0"/>
                  <a:t> ) é a probabilidade prevista pelo modelo para a amostra ( i ) pertencer à classe ( j ).</a:t>
                </a:r>
              </a:p>
              <a:p>
                <a:pPr marL="0" indent="0" algn="just">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Como calcular: </a:t>
                </a:r>
                <a:r>
                  <a:rPr lang="pt-BR" dirty="0">
                    <a:hlinkClick r:id="rId3"/>
                  </a:rPr>
                  <a:t>Exemplo simples</a:t>
                </a:r>
                <a:r>
                  <a:rPr lang="pt-BR" dirty="0"/>
                  <a:t>;</a:t>
                </a:r>
              </a:p>
            </p:txBody>
          </p:sp>
        </mc:Choice>
        <mc:Fallback xmlns="">
          <p:sp>
            <p:nvSpPr>
              <p:cNvPr id="683" name="Google Shape;683;p70"/>
              <p:cNvSpPr txBox="1">
                <a:spLocks noGrp="1" noRot="1" noChangeAspect="1" noMove="1" noResize="1" noEditPoints="1" noAdjustHandles="1" noChangeArrowheads="1" noChangeShapeType="1" noTextEdit="1"/>
              </p:cNvSpPr>
              <p:nvPr>
                <p:ph type="body" idx="1"/>
              </p:nvPr>
            </p:nvSpPr>
            <p:spPr>
              <a:xfrm>
                <a:off x="838200" y="1366345"/>
                <a:ext cx="10515600" cy="4929352"/>
              </a:xfrm>
              <a:prstGeom prst="rect">
                <a:avLst/>
              </a:prstGeom>
              <a:blipFill>
                <a:blip r:embed="rId4"/>
                <a:stretch>
                  <a:fillRect l="-1507" t="-4079" b="-1731"/>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AB15445-4921-7566-5234-A6ED32E6B19E}"/>
                  </a:ext>
                </a:extLst>
              </p:cNvPr>
              <p:cNvSpPr txBox="1"/>
              <p:nvPr/>
            </p:nvSpPr>
            <p:spPr>
              <a:xfrm>
                <a:off x="751489" y="1952950"/>
                <a:ext cx="5344511" cy="10802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𝐶𝐸</m:t>
                      </m:r>
                      <m:r>
                        <a:rPr lang="pt-BR" sz="2400" b="0" i="1" smtClean="0">
                          <a:latin typeface="Cambria Math" panose="02040503050406030204" pitchFamily="18" charset="0"/>
                        </a:rPr>
                        <m:t>=− [</m:t>
                      </m:r>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i="1" dirty="0">
                              <a:latin typeface="Cambria Math" panose="02040503050406030204" pitchFamily="18" charset="0"/>
                            </a:rPr>
                            <m:t>𝑁</m:t>
                          </m:r>
                        </m:sup>
                        <m:e>
                          <m:r>
                            <a:rPr lang="pt-BR" sz="2400" b="0" i="1" dirty="0" smtClean="0">
                              <a:latin typeface="Cambria Math" panose="02040503050406030204" pitchFamily="18" charset="0"/>
                            </a:rPr>
                            <m:t>(</m:t>
                          </m:r>
                        </m:e>
                      </m:nary>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b="0" i="1" dirty="0" smtClean="0">
                              <a:latin typeface="Cambria Math" panose="02040503050406030204" pitchFamily="18" charset="0"/>
                            </a:rPr>
                            <m:t>𝑀</m:t>
                          </m:r>
                        </m:sup>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𝑦</m:t>
                              </m:r>
                            </m:e>
                            <m:sub>
                              <m:r>
                                <a:rPr lang="pt-BR" sz="2400" b="0" i="1" dirty="0" smtClean="0">
                                  <a:latin typeface="Cambria Math" panose="02040503050406030204" pitchFamily="18" charset="0"/>
                                </a:rPr>
                                <m:t>𝑖𝑗</m:t>
                              </m:r>
                            </m:sub>
                          </m:sSub>
                          <m:func>
                            <m:funcPr>
                              <m:ctrlPr>
                                <a:rPr lang="pt-BR" sz="2400" b="0" i="1" dirty="0" smtClean="0">
                                  <a:latin typeface="Cambria Math" panose="02040503050406030204" pitchFamily="18" charset="0"/>
                                </a:rPr>
                              </m:ctrlPr>
                            </m:funcPr>
                            <m:fName>
                              <m:r>
                                <m:rPr>
                                  <m:sty m:val="p"/>
                                </m:rPr>
                                <a:rPr lang="pt-BR" sz="2400" b="0" i="0" dirty="0" smtClean="0">
                                  <a:latin typeface="Cambria Math" panose="02040503050406030204" pitchFamily="18" charset="0"/>
                                </a:rPr>
                                <m:t>log</m:t>
                              </m:r>
                            </m:fName>
                            <m:e>
                              <m:d>
                                <m:dPr>
                                  <m:ctrlPr>
                                    <a:rPr lang="pt-BR" sz="2400" b="0" i="1" dirty="0" smtClean="0">
                                      <a:latin typeface="Cambria Math" panose="02040503050406030204" pitchFamily="18" charset="0"/>
                                    </a:rPr>
                                  </m:ctrlPr>
                                </m:dPr>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𝑝</m:t>
                                      </m:r>
                                    </m:e>
                                    <m:sub>
                                      <m:r>
                                        <a:rPr lang="pt-BR" sz="2400" b="0" i="1" dirty="0" smtClean="0">
                                          <a:latin typeface="Cambria Math" panose="02040503050406030204" pitchFamily="18" charset="0"/>
                                        </a:rPr>
                                        <m:t>𝑖𝑗</m:t>
                                      </m:r>
                                    </m:sub>
                                  </m:sSub>
                                </m:e>
                              </m:d>
                            </m:e>
                          </m:func>
                        </m:e>
                      </m:nary>
                      <m:r>
                        <a:rPr lang="pt-BR" sz="2400" b="0" i="1" dirty="0" smtClean="0">
                          <a:latin typeface="Cambria Math" panose="02040503050406030204" pitchFamily="18" charset="0"/>
                        </a:rPr>
                        <m:t> )]   </m:t>
                      </m:r>
                    </m:oMath>
                  </m:oMathPara>
                </a14:m>
                <a:endParaRPr lang="pt-BR" sz="2400" dirty="0"/>
              </a:p>
            </p:txBody>
          </p:sp>
        </mc:Choice>
        <mc:Fallback xmlns="">
          <p:sp>
            <p:nvSpPr>
              <p:cNvPr id="10" name="CaixaDeTexto 9">
                <a:extLst>
                  <a:ext uri="{FF2B5EF4-FFF2-40B4-BE49-F238E27FC236}">
                    <a16:creationId xmlns:a16="http://schemas.microsoft.com/office/drawing/2014/main" id="{8AB15445-4921-7566-5234-A6ED32E6B19E}"/>
                  </a:ext>
                </a:extLst>
              </p:cNvPr>
              <p:cNvSpPr txBox="1">
                <a:spLocks noRot="1" noChangeAspect="1" noMove="1" noResize="1" noEditPoints="1" noAdjustHandles="1" noChangeArrowheads="1" noChangeShapeType="1" noTextEdit="1"/>
              </p:cNvSpPr>
              <p:nvPr/>
            </p:nvSpPr>
            <p:spPr>
              <a:xfrm>
                <a:off x="751489" y="1952950"/>
                <a:ext cx="5344511" cy="108029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A890C2A2-B498-151B-3E81-EB5C1446CC63}"/>
                  </a:ext>
                </a:extLst>
              </p:cNvPr>
              <p:cNvSpPr txBox="1"/>
              <p:nvPr/>
            </p:nvSpPr>
            <p:spPr>
              <a:xfrm>
                <a:off x="6096000" y="2007672"/>
                <a:ext cx="5344511" cy="10802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𝑀𝐶𝐸</m:t>
                      </m:r>
                      <m:r>
                        <a:rPr lang="pt-BR" sz="2400" b="0" i="1" smtClean="0">
                          <a:latin typeface="Cambria Math" panose="02040503050406030204" pitchFamily="18" charset="0"/>
                        </a:rPr>
                        <m:t>=−</m:t>
                      </m:r>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𝑁</m:t>
                          </m:r>
                        </m:den>
                      </m:f>
                      <m:r>
                        <a:rPr lang="pt-BR" sz="2400" b="0" i="1" smtClean="0">
                          <a:latin typeface="Cambria Math" panose="02040503050406030204" pitchFamily="18" charset="0"/>
                        </a:rPr>
                        <m:t>[</m:t>
                      </m:r>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i="1" dirty="0">
                              <a:latin typeface="Cambria Math" panose="02040503050406030204" pitchFamily="18" charset="0"/>
                            </a:rPr>
                            <m:t>𝑁</m:t>
                          </m:r>
                        </m:sup>
                        <m:e>
                          <m:r>
                            <a:rPr lang="pt-BR" sz="2400" b="0" i="1" dirty="0" smtClean="0">
                              <a:latin typeface="Cambria Math" panose="02040503050406030204" pitchFamily="18" charset="0"/>
                            </a:rPr>
                            <m:t>(</m:t>
                          </m:r>
                        </m:e>
                      </m:nary>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b="0" i="1" dirty="0" smtClean="0">
                              <a:latin typeface="Cambria Math" panose="02040503050406030204" pitchFamily="18" charset="0"/>
                            </a:rPr>
                            <m:t>𝑀</m:t>
                          </m:r>
                        </m:sup>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𝑦</m:t>
                              </m:r>
                            </m:e>
                            <m:sub>
                              <m:r>
                                <a:rPr lang="pt-BR" sz="2400" b="0" i="1" dirty="0" smtClean="0">
                                  <a:latin typeface="Cambria Math" panose="02040503050406030204" pitchFamily="18" charset="0"/>
                                </a:rPr>
                                <m:t>𝑖𝑗</m:t>
                              </m:r>
                            </m:sub>
                          </m:sSub>
                          <m:func>
                            <m:funcPr>
                              <m:ctrlPr>
                                <a:rPr lang="pt-BR" sz="2400" b="0" i="1" dirty="0" smtClean="0">
                                  <a:latin typeface="Cambria Math" panose="02040503050406030204" pitchFamily="18" charset="0"/>
                                </a:rPr>
                              </m:ctrlPr>
                            </m:funcPr>
                            <m:fName>
                              <m:r>
                                <m:rPr>
                                  <m:sty m:val="p"/>
                                </m:rPr>
                                <a:rPr lang="pt-BR" sz="2400" b="0" i="0" dirty="0" smtClean="0">
                                  <a:latin typeface="Cambria Math" panose="02040503050406030204" pitchFamily="18" charset="0"/>
                                </a:rPr>
                                <m:t>log</m:t>
                              </m:r>
                            </m:fName>
                            <m:e>
                              <m:d>
                                <m:dPr>
                                  <m:ctrlPr>
                                    <a:rPr lang="pt-BR" sz="2400" b="0" i="1" dirty="0" smtClean="0">
                                      <a:latin typeface="Cambria Math" panose="02040503050406030204" pitchFamily="18" charset="0"/>
                                    </a:rPr>
                                  </m:ctrlPr>
                                </m:dPr>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𝑝</m:t>
                                      </m:r>
                                    </m:e>
                                    <m:sub>
                                      <m:r>
                                        <a:rPr lang="pt-BR" sz="2400" b="0" i="1" dirty="0" smtClean="0">
                                          <a:latin typeface="Cambria Math" panose="02040503050406030204" pitchFamily="18" charset="0"/>
                                        </a:rPr>
                                        <m:t>𝑖𝑗</m:t>
                                      </m:r>
                                    </m:sub>
                                  </m:sSub>
                                </m:e>
                              </m:d>
                            </m:e>
                          </m:func>
                        </m:e>
                      </m:nary>
                      <m:r>
                        <a:rPr lang="pt-BR" sz="2400" b="0" i="1" dirty="0" smtClean="0">
                          <a:latin typeface="Cambria Math" panose="02040503050406030204" pitchFamily="18" charset="0"/>
                        </a:rPr>
                        <m:t> )]   </m:t>
                      </m:r>
                    </m:oMath>
                  </m:oMathPara>
                </a14:m>
                <a:endParaRPr lang="pt-BR" sz="2400" dirty="0"/>
              </a:p>
            </p:txBody>
          </p:sp>
        </mc:Choice>
        <mc:Fallback xmlns="">
          <p:sp>
            <p:nvSpPr>
              <p:cNvPr id="11" name="CaixaDeTexto 10">
                <a:extLst>
                  <a:ext uri="{FF2B5EF4-FFF2-40B4-BE49-F238E27FC236}">
                    <a16:creationId xmlns:a16="http://schemas.microsoft.com/office/drawing/2014/main" id="{A890C2A2-B498-151B-3E81-EB5C1446CC63}"/>
                  </a:ext>
                </a:extLst>
              </p:cNvPr>
              <p:cNvSpPr txBox="1">
                <a:spLocks noRot="1" noChangeAspect="1" noMove="1" noResize="1" noEditPoints="1" noAdjustHandles="1" noChangeArrowheads="1" noChangeShapeType="1" noTextEdit="1"/>
              </p:cNvSpPr>
              <p:nvPr/>
            </p:nvSpPr>
            <p:spPr>
              <a:xfrm>
                <a:off x="6096000" y="2007672"/>
                <a:ext cx="5344511" cy="1080296"/>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155085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756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683" name="Google Shape;683;p70"/>
          <p:cNvSpPr txBox="1">
            <a:spLocks noGrp="1"/>
          </p:cNvSpPr>
          <p:nvPr>
            <p:ph type="body" idx="1"/>
          </p:nvPr>
        </p:nvSpPr>
        <p:spPr>
          <a:xfrm>
            <a:off x="322729" y="1366345"/>
            <a:ext cx="11031071"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Adaptive Moment Estimation (Adam)</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sp>
        <p:nvSpPr>
          <p:cNvPr id="2" name="Google Shape;683;p70">
            <a:extLst>
              <a:ext uri="{FF2B5EF4-FFF2-40B4-BE49-F238E27FC236}">
                <a16:creationId xmlns:a16="http://schemas.microsoft.com/office/drawing/2014/main" id="{1284031B-65EE-B740-FA75-A4DBC1723D3A}"/>
              </a:ext>
            </a:extLst>
          </p:cNvPr>
          <p:cNvSpPr txBox="1">
            <a:spLocks/>
          </p:cNvSpPr>
          <p:nvPr/>
        </p:nvSpPr>
        <p:spPr>
          <a:xfrm>
            <a:off x="322729" y="1701199"/>
            <a:ext cx="11546542" cy="492935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457200">
              <a:lnSpc>
                <a:spcPct val="120000"/>
              </a:lnSpc>
              <a:buSzPts val="2800"/>
            </a:pPr>
            <a:endParaRPr lang="pt-BR" sz="2300" dirty="0">
              <a:latin typeface="Arial" panose="020B0604020202020204" pitchFamily="34" charset="0"/>
              <a:cs typeface="Arial" panose="020B0604020202020204" pitchFamily="34" charset="0"/>
            </a:endParaRPr>
          </a:p>
          <a:p>
            <a:pPr indent="-457200">
              <a:lnSpc>
                <a:spcPct val="120000"/>
              </a:lnSpc>
              <a:buSzPts val="2800"/>
            </a:pPr>
            <a:r>
              <a:rPr lang="pt-BR" sz="2300" dirty="0">
                <a:latin typeface="Arial" panose="020B0604020202020204" pitchFamily="34" charset="0"/>
                <a:cs typeface="Arial" panose="020B0604020202020204" pitchFamily="34" charset="0"/>
              </a:rPr>
              <a:t>Aplica passos de aprendizado independentes e adaptativos a cada elemento do vetor gradiente.</a:t>
            </a:r>
          </a:p>
          <a:p>
            <a:pPr indent="-457200">
              <a:lnSpc>
                <a:spcPct val="120000"/>
              </a:lnSpc>
              <a:buSzPts val="2800"/>
            </a:pPr>
            <a:r>
              <a:rPr lang="pt-BR" sz="2300" dirty="0">
                <a:latin typeface="Arial" panose="020B0604020202020204" pitchFamily="34" charset="0"/>
                <a:cs typeface="Arial" panose="020B0604020202020204" pitchFamily="34" charset="0"/>
              </a:rPr>
              <a:t>Usa médias móveis exponencialmente decrescentes dos gradientes anteriores e de seus quadrados para atualizar os pesos do modelo.</a:t>
            </a:r>
          </a:p>
          <a:p>
            <a:pPr indent="-457200">
              <a:lnSpc>
                <a:spcPct val="120000"/>
              </a:lnSpc>
              <a:buSzPts val="2800"/>
            </a:pPr>
            <a:r>
              <a:rPr lang="pt-BR" sz="2300" dirty="0">
                <a:latin typeface="Arial" panose="020B0604020202020204" pitchFamily="34" charset="0"/>
                <a:cs typeface="Arial" panose="020B0604020202020204" pitchFamily="34" charset="0"/>
              </a:rPr>
              <a:t>A média dos gradientes anteriores suaviza as atualizações e acelera a convergência, principalmente quando usado com estimativas estocásticas do vetor gradiente.</a:t>
            </a:r>
          </a:p>
        </p:txBody>
      </p:sp>
    </p:spTree>
    <p:extLst>
      <p:ext uri="{BB962C8B-B14F-4D97-AF65-F5344CB8AC3E}">
        <p14:creationId xmlns:p14="http://schemas.microsoft.com/office/powerpoint/2010/main" val="2891999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756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683" name="Google Shape;683;p70"/>
          <p:cNvSpPr txBox="1">
            <a:spLocks noGrp="1"/>
          </p:cNvSpPr>
          <p:nvPr>
            <p:ph type="body" idx="1"/>
          </p:nvPr>
        </p:nvSpPr>
        <p:spPr>
          <a:xfrm>
            <a:off x="322729" y="1366345"/>
            <a:ext cx="11031071"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Adaptive Moment Estimation (Adam)</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err="1"/>
              <a:t>RMSProp</a:t>
            </a:r>
            <a:r>
              <a:rPr lang="pt-BR" dirty="0"/>
              <a:t> + Momentum</a:t>
            </a:r>
          </a:p>
        </p:txBody>
      </p:sp>
      <p:sp>
        <p:nvSpPr>
          <p:cNvPr id="2" name="Google Shape;683;p70">
            <a:extLst>
              <a:ext uri="{FF2B5EF4-FFF2-40B4-BE49-F238E27FC236}">
                <a16:creationId xmlns:a16="http://schemas.microsoft.com/office/drawing/2014/main" id="{1284031B-65EE-B740-FA75-A4DBC1723D3A}"/>
              </a:ext>
            </a:extLst>
          </p:cNvPr>
          <p:cNvSpPr txBox="1">
            <a:spLocks/>
          </p:cNvSpPr>
          <p:nvPr/>
        </p:nvSpPr>
        <p:spPr>
          <a:xfrm>
            <a:off x="5836025" y="1809325"/>
            <a:ext cx="5818094" cy="4929352"/>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457200">
              <a:buSzPts val="2800"/>
            </a:pPr>
            <a:r>
              <a:rPr lang="pt-BR" dirty="0"/>
              <a:t>A média dos quadrados é usada para reduzir o valor dos passos individuais.</a:t>
            </a:r>
          </a:p>
          <a:p>
            <a:pPr indent="-457200">
              <a:buSzPts val="2800"/>
            </a:pPr>
            <a:r>
              <a:rPr lang="pt-BR" dirty="0"/>
              <a:t>Em regiões íngremes, reduz rapidamente o passo de aprendizagem, pois os valores das derivadas (taxa de variação) são grandes.</a:t>
            </a:r>
          </a:p>
          <a:p>
            <a:pPr lvl="1" indent="-457200">
              <a:buSzPts val="2800"/>
            </a:pPr>
            <a:r>
              <a:rPr lang="pt-BR" dirty="0"/>
              <a:t> Isso evita que ultrapasse o mínimo.</a:t>
            </a:r>
          </a:p>
          <a:p>
            <a:pPr indent="-457200">
              <a:buSzPts val="2800"/>
            </a:pPr>
            <a:r>
              <a:rPr lang="pt-BR" dirty="0"/>
              <a:t> Em regiões planas ou quase, diminui o passo de aprendizagem muito lentamente, pois as derivadas são muito pequenas. </a:t>
            </a:r>
          </a:p>
          <a:p>
            <a:pPr lvl="1" indent="-457200">
              <a:buSzPts val="2800"/>
            </a:pPr>
            <a:r>
              <a:rPr lang="pt-BR" dirty="0"/>
              <a:t>Passo permanece com valor grande, fazendo com que se caminhe mais rapidamente por essas regiões.</a:t>
            </a:r>
          </a:p>
        </p:txBody>
      </p:sp>
      <p:pic>
        <p:nvPicPr>
          <p:cNvPr id="4" name="Imagem 3">
            <a:extLst>
              <a:ext uri="{FF2B5EF4-FFF2-40B4-BE49-F238E27FC236}">
                <a16:creationId xmlns:a16="http://schemas.microsoft.com/office/drawing/2014/main" id="{77945669-42E4-2C98-C4D6-F949B6F6BACB}"/>
              </a:ext>
            </a:extLst>
          </p:cNvPr>
          <p:cNvPicPr>
            <a:picLocks noChangeAspect="1"/>
          </p:cNvPicPr>
          <p:nvPr/>
        </p:nvPicPr>
        <p:blipFill>
          <a:blip r:embed="rId3"/>
          <a:stretch>
            <a:fillRect/>
          </a:stretch>
        </p:blipFill>
        <p:spPr>
          <a:xfrm>
            <a:off x="821952" y="2187668"/>
            <a:ext cx="4514850" cy="3038475"/>
          </a:xfrm>
          <a:prstGeom prst="rect">
            <a:avLst/>
          </a:prstGeom>
        </p:spPr>
      </p:pic>
    </p:spTree>
    <p:extLst>
      <p:ext uri="{BB962C8B-B14F-4D97-AF65-F5344CB8AC3E}">
        <p14:creationId xmlns:p14="http://schemas.microsoft.com/office/powerpoint/2010/main" val="30864210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756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683" name="Google Shape;683;p70"/>
          <p:cNvSpPr txBox="1">
            <a:spLocks noGrp="1"/>
          </p:cNvSpPr>
          <p:nvPr>
            <p:ph type="body" idx="1"/>
          </p:nvPr>
        </p:nvSpPr>
        <p:spPr>
          <a:xfrm>
            <a:off x="322729" y="1366345"/>
            <a:ext cx="11031071"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Adaptive Moment Estimation (Adam)</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sp>
        <p:nvSpPr>
          <p:cNvPr id="5" name="CaixaDeTexto 4">
            <a:extLst>
              <a:ext uri="{FF2B5EF4-FFF2-40B4-BE49-F238E27FC236}">
                <a16:creationId xmlns:a16="http://schemas.microsoft.com/office/drawing/2014/main" id="{4CD20661-0E1F-86CB-833D-BAFF86E88271}"/>
              </a:ext>
            </a:extLst>
          </p:cNvPr>
          <p:cNvSpPr txBox="1"/>
          <p:nvPr/>
        </p:nvSpPr>
        <p:spPr>
          <a:xfrm>
            <a:off x="6147920" y="2053768"/>
            <a:ext cx="5656729" cy="4401205"/>
          </a:xfrm>
          <a:prstGeom prst="rect">
            <a:avLst/>
          </a:prstGeom>
          <a:noFill/>
        </p:spPr>
        <p:txBody>
          <a:bodyPr wrap="square">
            <a:spAutoFit/>
          </a:bodyPr>
          <a:lstStyle/>
          <a:p>
            <a:pPr indent="-457200" algn="just">
              <a:buSzPts val="2800"/>
            </a:pPr>
            <a:r>
              <a:rPr lang="pt-BR" sz="2000" dirty="0"/>
              <a:t>α - Tamanho da etapa para a otimização.</a:t>
            </a:r>
          </a:p>
          <a:p>
            <a:pPr indent="-457200" algn="just">
              <a:buSzPts val="2800"/>
            </a:pPr>
            <a:endParaRPr lang="pt-BR" sz="2000" dirty="0"/>
          </a:p>
          <a:p>
            <a:pPr indent="-457200" algn="just">
              <a:buSzPts val="2800"/>
            </a:pPr>
            <a:r>
              <a:rPr lang="pt-BR" sz="2000" dirty="0"/>
              <a:t>β₁ - Taxa de decaimento para momentum. O valor típico é 0,9, pois queremos ter alta ponderação para os gradientes mais recentes.</a:t>
            </a:r>
          </a:p>
          <a:p>
            <a:pPr indent="-457200" algn="just">
              <a:buSzPts val="2800"/>
            </a:pPr>
            <a:endParaRPr lang="pt-BR" sz="2000" dirty="0"/>
          </a:p>
          <a:p>
            <a:pPr indent="-457200" algn="just">
              <a:buSzPts val="2800"/>
            </a:pPr>
            <a:r>
              <a:rPr lang="pt-BR" sz="2000" dirty="0"/>
              <a:t>β₂ - Taxa de decaimento para gradientes quadrados. O valor típico é 0,999. Isso ocorre porque 0,999 captura a memória de longo prazo de gradientes. Queremos uma estimativa estável da variância.</a:t>
            </a:r>
          </a:p>
          <a:p>
            <a:pPr indent="-457200" algn="just">
              <a:buSzPts val="2800"/>
            </a:pPr>
            <a:endParaRPr lang="pt-BR" sz="2000" dirty="0"/>
          </a:p>
          <a:p>
            <a:pPr indent="-457200" algn="just">
              <a:buSzPts val="2800"/>
            </a:pPr>
            <a:r>
              <a:rPr lang="pt-BR" sz="2000" dirty="0"/>
              <a:t>ε - Valor pequeno para evitar a divisão por zero. Geralmente é em torno de 1e-8.</a:t>
            </a:r>
          </a:p>
        </p:txBody>
      </p:sp>
      <p:pic>
        <p:nvPicPr>
          <p:cNvPr id="9" name="Imagem 8">
            <a:extLst>
              <a:ext uri="{FF2B5EF4-FFF2-40B4-BE49-F238E27FC236}">
                <a16:creationId xmlns:a16="http://schemas.microsoft.com/office/drawing/2014/main" id="{2FC5ACA8-53AA-D26C-99C4-8BEA8BA8528E}"/>
              </a:ext>
            </a:extLst>
          </p:cNvPr>
          <p:cNvPicPr>
            <a:picLocks noChangeAspect="1"/>
          </p:cNvPicPr>
          <p:nvPr/>
        </p:nvPicPr>
        <p:blipFill rotWithShape="1">
          <a:blip r:embed="rId3"/>
          <a:srcRect t="3628"/>
          <a:stretch/>
        </p:blipFill>
        <p:spPr>
          <a:xfrm>
            <a:off x="387350" y="1941348"/>
            <a:ext cx="5695950" cy="4929352"/>
          </a:xfrm>
          <a:prstGeom prst="rect">
            <a:avLst/>
          </a:prstGeom>
        </p:spPr>
      </p:pic>
    </p:spTree>
    <p:extLst>
      <p:ext uri="{BB962C8B-B14F-4D97-AF65-F5344CB8AC3E}">
        <p14:creationId xmlns:p14="http://schemas.microsoft.com/office/powerpoint/2010/main" val="12891633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93" name="Google Shape;693;p7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
        <p:nvSpPr>
          <p:cNvPr id="694" name="Google Shape;694;p71"/>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695" name="Google Shape;695;p71"/>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a:solidFill>
                  <a:schemeClr val="dk1"/>
                </a:solidFill>
                <a:latin typeface="Calibri"/>
                <a:ea typeface="Calibri"/>
                <a:cs typeface="Calibri"/>
                <a:sym typeface="Calibri"/>
              </a:rPr>
              <a:t>Ao utilizar o optimizador do edge impulse através deste botão abaixo:</a:t>
            </a:r>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Você estaria habilitando um passo de aprendizado, função de erro e optimizador específico definido pelo edgeimpulse, que utiliza o </a:t>
            </a:r>
            <a:r>
              <a:rPr lang="pt-BR" sz="2800" b="1" i="1">
                <a:solidFill>
                  <a:schemeClr val="dk1"/>
                </a:solidFill>
                <a:latin typeface="Calibri"/>
                <a:ea typeface="Calibri"/>
                <a:cs typeface="Calibri"/>
                <a:sym typeface="Calibri"/>
              </a:rPr>
              <a:t>VELO</a:t>
            </a:r>
            <a:r>
              <a:rPr lang="pt-BR" sz="2800">
                <a:solidFill>
                  <a:schemeClr val="dk1"/>
                </a:solidFill>
                <a:latin typeface="Calibri"/>
                <a:ea typeface="Calibri"/>
                <a:cs typeface="Calibri"/>
                <a:sym typeface="Calibri"/>
              </a:rPr>
              <a:t>. Veja no slide a seguir.</a:t>
            </a:r>
            <a:endParaRPr/>
          </a:p>
        </p:txBody>
      </p:sp>
      <p:pic>
        <p:nvPicPr>
          <p:cNvPr id="696" name="Google Shape;696;p71"/>
          <p:cNvPicPr preferRelativeResize="0"/>
          <p:nvPr/>
        </p:nvPicPr>
        <p:blipFill rotWithShape="1">
          <a:blip r:embed="rId3">
            <a:alphaModFix/>
          </a:blip>
          <a:srcRect b="36916"/>
          <a:stretch/>
        </p:blipFill>
        <p:spPr>
          <a:xfrm>
            <a:off x="1143000" y="2554603"/>
            <a:ext cx="5153744" cy="1748793"/>
          </a:xfrm>
          <a:prstGeom prst="rect">
            <a:avLst/>
          </a:prstGeom>
          <a:noFill/>
          <a:ln>
            <a:noFill/>
          </a:ln>
        </p:spPr>
      </p:pic>
      <p:sp>
        <p:nvSpPr>
          <p:cNvPr id="697" name="Google Shape;697;p71"/>
          <p:cNvSpPr/>
          <p:nvPr/>
        </p:nvSpPr>
        <p:spPr>
          <a:xfrm>
            <a:off x="4169664" y="3852673"/>
            <a:ext cx="536448" cy="45072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6" name="Google Shape;706;p72"/>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7" name="Google Shape;707;p7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 O </a:t>
            </a:r>
            <a:r>
              <a:rPr lang="pt-BR" b="1" dirty="0"/>
              <a:t>VELO</a:t>
            </a:r>
            <a:r>
              <a:rPr lang="pt-BR" dirty="0"/>
              <a:t> é um </a:t>
            </a:r>
            <a:r>
              <a:rPr lang="pt-BR" dirty="0" err="1"/>
              <a:t>optimizador</a:t>
            </a:r>
            <a:r>
              <a:rPr lang="pt-BR" dirty="0"/>
              <a:t> aprendido que utiliza um LSTM para realizar o passo de atualização. O otimizador é </a:t>
            </a:r>
            <a:r>
              <a:rPr lang="pt-BR" b="1" dirty="0"/>
              <a:t>SGD</a:t>
            </a:r>
            <a:r>
              <a:rPr lang="pt-BR" dirty="0"/>
              <a:t>, e a função de perda é a função de perda do </a:t>
            </a:r>
            <a:r>
              <a:rPr lang="pt-BR" dirty="0" err="1"/>
              <a:t>keras</a:t>
            </a:r>
            <a:r>
              <a:rPr lang="pt-BR" dirty="0"/>
              <a:t>, analisada a partir de cada lote, similar ao que ocorre com MobileNetv2. A função de perda ainda continua sendo a </a:t>
            </a:r>
            <a:r>
              <a:rPr lang="pt-BR" b="1" i="1" dirty="0" err="1"/>
              <a:t>cross</a:t>
            </a:r>
            <a:r>
              <a:rPr lang="pt-BR" b="1" i="1" dirty="0"/>
              <a:t> </a:t>
            </a:r>
            <a:r>
              <a:rPr lang="pt-BR" b="1" i="1" dirty="0" err="1"/>
              <a:t>entropy</a:t>
            </a:r>
            <a:r>
              <a:rPr lang="pt-BR" b="1" i="1" dirty="0"/>
              <a:t> </a:t>
            </a:r>
            <a:r>
              <a:rPr lang="pt-BR" b="1" i="1" dirty="0" err="1"/>
              <a:t>loss</a:t>
            </a:r>
            <a:r>
              <a:rPr lang="pt-BR" dirty="0"/>
              <a:t>, porém através de um algoritmo específico modificado. Ao se utilizar </a:t>
            </a:r>
            <a:r>
              <a:rPr lang="pt-BR" b="1" i="1" dirty="0"/>
              <a:t>VELO, </a:t>
            </a:r>
            <a:r>
              <a:rPr lang="pt-BR" dirty="0"/>
              <a:t> é importante o valor de Batch </a:t>
            </a:r>
            <a:r>
              <a:rPr lang="pt-BR" dirty="0" err="1"/>
              <a:t>Size</a:t>
            </a:r>
            <a:r>
              <a:rPr lang="pt-BR" dirty="0"/>
              <a:t> ser pequeno pois pode implicar em erro durante o treinamento.</a:t>
            </a:r>
            <a:endParaRPr b="1" i="1" dirty="0"/>
          </a:p>
          <a:p>
            <a:pPr marL="0" lvl="0" indent="0" algn="l" rtl="0">
              <a:lnSpc>
                <a:spcPct val="90000"/>
              </a:lnSpc>
              <a:spcBef>
                <a:spcPts val="1000"/>
              </a:spcBef>
              <a:spcAft>
                <a:spcPts val="0"/>
              </a:spcAft>
              <a:buClr>
                <a:schemeClr val="dk1"/>
              </a:buClr>
              <a:buSzPts val="2800"/>
              <a:buNone/>
            </a:pPr>
            <a:endParaRPr dirty="0"/>
          </a:p>
        </p:txBody>
      </p:sp>
      <p:pic>
        <p:nvPicPr>
          <p:cNvPr id="708" name="Google Shape;708;p72"/>
          <p:cNvPicPr preferRelativeResize="0"/>
          <p:nvPr/>
        </p:nvPicPr>
        <p:blipFill rotWithShape="1">
          <a:blip r:embed="rId3">
            <a:alphaModFix/>
          </a:blip>
          <a:srcRect/>
          <a:stretch/>
        </p:blipFill>
        <p:spPr>
          <a:xfrm>
            <a:off x="2213062" y="4739568"/>
            <a:ext cx="7765875" cy="53956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4" name="Google Shape;683;p70">
            <a:extLst>
              <a:ext uri="{FF2B5EF4-FFF2-40B4-BE49-F238E27FC236}">
                <a16:creationId xmlns:a16="http://schemas.microsoft.com/office/drawing/2014/main" id="{1B0A1D36-F31E-34B1-941D-6DE32F0281D4}"/>
              </a:ext>
            </a:extLst>
          </p:cNvPr>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ts val="2800"/>
              <a:buNone/>
            </a:pPr>
            <a:r>
              <a:rPr lang="pt-BR" dirty="0"/>
              <a:t>Stochastic Gradient Descent – (SGD) – </a:t>
            </a:r>
            <a:r>
              <a:rPr lang="pt-BR" b="1" dirty="0">
                <a:solidFill>
                  <a:schemeClr val="accent1">
                    <a:lumMod val="75000"/>
                  </a:schemeClr>
                </a:solidFill>
              </a:rPr>
              <a:t>validação ou teste</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Utiliza apenas um exemplo do conjunto de treinamento (i.e., 𝑀 = 1) para</a:t>
            </a:r>
          </a:p>
          <a:p>
            <a:pPr marL="0" lvl="0" indent="0" algn="just" rtl="0">
              <a:lnSpc>
                <a:spcPct val="90000"/>
              </a:lnSpc>
              <a:spcBef>
                <a:spcPts val="0"/>
              </a:spcBef>
              <a:spcAft>
                <a:spcPts val="0"/>
              </a:spcAft>
              <a:buClr>
                <a:schemeClr val="dk1"/>
              </a:buClr>
              <a:buSzPts val="2800"/>
              <a:buNone/>
            </a:pPr>
            <a:r>
              <a:rPr lang="pt-BR" dirty="0"/>
              <a:t>calcular uma estimativa estocástica do gradiente.</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Versão estocástica pois a cada iteração toma-se uma amostra aleatória do</a:t>
            </a:r>
          </a:p>
          <a:p>
            <a:pPr marL="0" lvl="0" indent="0" algn="just" rtl="0">
              <a:lnSpc>
                <a:spcPct val="90000"/>
              </a:lnSpc>
              <a:spcBef>
                <a:spcPts val="0"/>
              </a:spcBef>
              <a:spcAft>
                <a:spcPts val="0"/>
              </a:spcAft>
              <a:buClr>
                <a:schemeClr val="dk1"/>
              </a:buClr>
              <a:buSzPts val="2800"/>
              <a:buNone/>
            </a:pPr>
            <a:r>
              <a:rPr lang="pt-BR" dirty="0"/>
              <a:t>conjunto para calcular a estimativa do gradiente.</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Quando os dados de treinamento são ruidosos, a estimativa do</a:t>
            </a:r>
          </a:p>
          <a:p>
            <a:pPr marL="0" lvl="0" indent="0" algn="just" rtl="0">
              <a:lnSpc>
                <a:spcPct val="90000"/>
              </a:lnSpc>
              <a:spcBef>
                <a:spcPts val="0"/>
              </a:spcBef>
              <a:spcAft>
                <a:spcPts val="0"/>
              </a:spcAft>
              <a:buClr>
                <a:schemeClr val="dk1"/>
              </a:buClr>
              <a:buSzPts val="2800"/>
              <a:buNone/>
            </a:pPr>
            <a:r>
              <a:rPr lang="pt-BR" dirty="0"/>
              <a:t>gradiente é ruidosa, fazendo com que a convergência não ocorra ou não</a:t>
            </a:r>
          </a:p>
          <a:p>
            <a:pPr marL="0" lvl="0" indent="0" algn="just" rtl="0">
              <a:lnSpc>
                <a:spcPct val="90000"/>
              </a:lnSpc>
              <a:spcBef>
                <a:spcPts val="0"/>
              </a:spcBef>
              <a:spcAft>
                <a:spcPts val="0"/>
              </a:spcAft>
              <a:buClr>
                <a:schemeClr val="dk1"/>
              </a:buClr>
              <a:buSzPts val="2800"/>
              <a:buNone/>
            </a:pPr>
            <a:r>
              <a:rPr lang="pt-BR" dirty="0"/>
              <a:t>seja garantida.</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Entretanto, é mais rápido e usa menos CPU e memória do que o GDB.</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spTree>
    <p:extLst>
      <p:ext uri="{BB962C8B-B14F-4D97-AF65-F5344CB8AC3E}">
        <p14:creationId xmlns:p14="http://schemas.microsoft.com/office/powerpoint/2010/main" val="3989403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 name="Google Shape;683;p70">
                <a:extLst>
                  <a:ext uri="{FF2B5EF4-FFF2-40B4-BE49-F238E27FC236}">
                    <a16:creationId xmlns:a16="http://schemas.microsoft.com/office/drawing/2014/main" id="{1B0A1D36-F31E-34B1-941D-6DE32F0281D4}"/>
                  </a:ext>
                </a:extLst>
              </p:cNvPr>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lnSpc>
                    <a:spcPct val="90000"/>
                  </a:lnSpc>
                  <a:spcBef>
                    <a:spcPts val="0"/>
                  </a:spcBef>
                  <a:spcAft>
                    <a:spcPts val="0"/>
                  </a:spcAft>
                  <a:buClr>
                    <a:schemeClr val="dk1"/>
                  </a:buClr>
                  <a:buSzPts val="2800"/>
                  <a:buNone/>
                </a:pPr>
                <a:r>
                  <a:rPr lang="pt-BR" dirty="0"/>
                  <a:t>Stochastic Gradient Descent – (SGD) – </a:t>
                </a:r>
                <a:r>
                  <a:rPr lang="pt-BR" b="1" dirty="0">
                    <a:solidFill>
                      <a:schemeClr val="accent1">
                        <a:lumMod val="75000"/>
                      </a:schemeClr>
                    </a:solidFill>
                  </a:rPr>
                  <a:t>validação ou teste</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𝒂 - inicializa em um ponto qualquer do espaço de pesos loop até convergir ou atingir o número máximo de iterações, ou repetir.</a:t>
                </a:r>
              </a:p>
              <a:p>
                <a:pPr marL="0" lvl="0" indent="0" algn="just" rtl="0">
                  <a:lnSpc>
                    <a:spcPct val="90000"/>
                  </a:lnSpc>
                  <a:spcBef>
                    <a:spcPts val="1000"/>
                  </a:spcBef>
                  <a:spcAft>
                    <a:spcPts val="0"/>
                  </a:spcAft>
                  <a:buClr>
                    <a:schemeClr val="dk1"/>
                  </a:buClr>
                  <a:buSzPts val="2800"/>
                  <a:buNone/>
                </a:pPr>
                <a14:m>
                  <m:oMath xmlns:m="http://schemas.openxmlformats.org/officeDocument/2006/math">
                    <m:r>
                      <m:rPr>
                        <m:sty m:val="p"/>
                      </m:rPr>
                      <a:rPr lang="el-GR" sz="2800" b="0" i="1" smtClean="0">
                        <a:latin typeface="Cambria Math" panose="02040503050406030204" pitchFamily="18" charset="0"/>
                      </a:rPr>
                      <m:t>α</m:t>
                    </m:r>
                  </m:oMath>
                </a14:m>
                <a:r>
                  <a:rPr lang="pt-BR" dirty="0"/>
                  <a:t>  -   tamanho do passo de aprendizado ou taxa. Peso atual é a, e assim inicializado, ou continuo após atualizado.</a:t>
                </a:r>
              </a:p>
              <a:p>
                <a:pPr marL="0" lvl="0" indent="0" algn="just" rtl="0">
                  <a:lnSpc>
                    <a:spcPct val="90000"/>
                  </a:lnSpc>
                  <a:spcBef>
                    <a:spcPts val="1000"/>
                  </a:spcBef>
                  <a:spcAft>
                    <a:spcPts val="0"/>
                  </a:spcAft>
                  <a:buClr>
                    <a:schemeClr val="dk1"/>
                  </a:buClr>
                  <a:buSzPts val="2800"/>
                  <a:buNone/>
                </a:pPr>
                <a:r>
                  <a:rPr lang="pt-BR" dirty="0"/>
                  <a:t>Se o peso atual está a esquerda do mínimo, o termo de atualização, faz com que o novo peso seja maior do que o anterior. </a:t>
                </a:r>
              </a:p>
              <a:p>
                <a:pPr marL="0" lvl="0" indent="0" algn="just" rtl="0">
                  <a:lnSpc>
                    <a:spcPct val="90000"/>
                  </a:lnSpc>
                  <a:spcBef>
                    <a:spcPts val="1000"/>
                  </a:spcBef>
                  <a:spcAft>
                    <a:spcPts val="0"/>
                  </a:spcAft>
                  <a:buClr>
                    <a:schemeClr val="dk1"/>
                  </a:buClr>
                  <a:buSzPts val="2800"/>
                  <a:buNone/>
                </a:pPr>
                <a:r>
                  <a:rPr lang="pt-BR" dirty="0"/>
                  <a:t>Se o peso atual está a direita do mínimo, o termo de atualização faz com que o novo peso seja menor do que o anterior.</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mc:Choice>
        <mc:Fallback xmlns="">
          <p:sp>
            <p:nvSpPr>
              <p:cNvPr id="4" name="Google Shape;683;p70">
                <a:extLst>
                  <a:ext uri="{FF2B5EF4-FFF2-40B4-BE49-F238E27FC236}">
                    <a16:creationId xmlns:a16="http://schemas.microsoft.com/office/drawing/2014/main" id="{1B0A1D36-F31E-34B1-941D-6DE32F0281D4}"/>
                  </a:ext>
                </a:extLst>
              </p:cNvPr>
              <p:cNvSpPr txBox="1">
                <a:spLocks noGrp="1" noRot="1" noChangeAspect="1" noMove="1" noResize="1" noEditPoints="1" noAdjustHandles="1" noChangeArrowheads="1" noChangeShapeType="1" noTextEdit="1"/>
              </p:cNvSpPr>
              <p:nvPr>
                <p:ph type="body" idx="1"/>
              </p:nvPr>
            </p:nvSpPr>
            <p:spPr>
              <a:xfrm>
                <a:off x="838200" y="1366345"/>
                <a:ext cx="10515600" cy="4929352"/>
              </a:xfrm>
              <a:prstGeom prst="rect">
                <a:avLst/>
              </a:prstGeom>
              <a:blipFill>
                <a:blip r:embed="rId3"/>
                <a:stretch>
                  <a:fillRect l="-1101" t="-3090" r="-986" b="-2225"/>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CEEF25FE-07DD-447A-F312-C93951672756}"/>
                  </a:ext>
                </a:extLst>
              </p:cNvPr>
              <p:cNvSpPr txBox="1"/>
              <p:nvPr/>
            </p:nvSpPr>
            <p:spPr>
              <a:xfrm>
                <a:off x="1403016" y="1759285"/>
                <a:ext cx="82160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𝑎</m:t>
                      </m:r>
                      <m:r>
                        <a:rPr lang="pt-BR" sz="2800" b="0" i="1" smtClean="0">
                          <a:latin typeface="Cambria Math" panose="02040503050406030204" pitchFamily="18" charset="0"/>
                        </a:rPr>
                        <m:t>=</m:t>
                      </m:r>
                      <m:r>
                        <a:rPr lang="pt-BR" sz="2800" b="0" i="1" smtClean="0">
                          <a:latin typeface="Cambria Math" panose="02040503050406030204" pitchFamily="18" charset="0"/>
                        </a:rPr>
                        <m:t>𝑎</m:t>
                      </m:r>
                      <m:r>
                        <a:rPr lang="pt-BR" sz="2800" b="0" i="1" smtClean="0">
                          <a:latin typeface="Cambria Math" panose="02040503050406030204" pitchFamily="18" charset="0"/>
                        </a:rPr>
                        <m:t>+ </m:t>
                      </m:r>
                      <m:r>
                        <m:rPr>
                          <m:sty m:val="p"/>
                        </m:rPr>
                        <a:rPr lang="el-GR" sz="2800" b="0" i="1" smtClean="0">
                          <a:latin typeface="Cambria Math" panose="02040503050406030204" pitchFamily="18" charset="0"/>
                        </a:rPr>
                        <m:t>α</m:t>
                      </m:r>
                      <m:r>
                        <a:rPr lang="pt-BR" sz="2800" b="0" i="1" smtClean="0">
                          <a:latin typeface="Cambria Math" panose="02040503050406030204" pitchFamily="18" charset="0"/>
                        </a:rPr>
                        <m:t>∗</m:t>
                      </m:r>
                      <m:r>
                        <a:rPr lang="pt-BR" sz="2800" b="0" i="1" smtClean="0">
                          <a:latin typeface="Cambria Math" panose="02040503050406030204" pitchFamily="18" charset="0"/>
                        </a:rPr>
                        <m:t>2</m:t>
                      </m:r>
                      <m:d>
                        <m:dPr>
                          <m:begChr m:val="["/>
                          <m:endChr m:val="]"/>
                          <m:ctrlPr>
                            <a:rPr lang="pt-BR" sz="2800" b="0" i="1" smtClean="0">
                              <a:latin typeface="Cambria Math" panose="02040503050406030204" pitchFamily="18" charset="0"/>
                            </a:rPr>
                          </m:ctrlPr>
                        </m:dPr>
                        <m:e>
                          <m:r>
                            <a:rPr lang="pt-BR" sz="2800" b="0" i="1" smtClean="0">
                              <a:latin typeface="Cambria Math" panose="02040503050406030204" pitchFamily="18" charset="0"/>
                            </a:rPr>
                            <m:t>𝑦</m:t>
                          </m:r>
                          <m:d>
                            <m:dPr>
                              <m:ctrlPr>
                                <a:rPr lang="pt-BR" sz="2800" b="0" i="1" smtClean="0">
                                  <a:latin typeface="Cambria Math" panose="02040503050406030204" pitchFamily="18" charset="0"/>
                                </a:rPr>
                              </m:ctrlPr>
                            </m:dPr>
                            <m:e>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𝑛</m:t>
                                  </m:r>
                                </m:e>
                                <m:sub>
                                  <m:r>
                                    <a:rPr lang="pt-BR" sz="2800" b="0" i="1" smtClean="0">
                                      <a:latin typeface="Cambria Math" panose="02040503050406030204" pitchFamily="18" charset="0"/>
                                    </a:rPr>
                                    <m:t>𝑟𝑎𝑛𝑑𝑜𝑚</m:t>
                                  </m:r>
                                </m:sub>
                              </m:sSub>
                            </m:e>
                          </m:d>
                          <m:r>
                            <a:rPr lang="pt-BR" sz="2800" b="0" i="1" smtClean="0">
                              <a:latin typeface="Cambria Math" panose="02040503050406030204" pitchFamily="18" charset="0"/>
                            </a:rPr>
                            <m:t>−</m:t>
                          </m:r>
                          <m:acc>
                            <m:accPr>
                              <m:chr m:val="̂"/>
                              <m:ctrlPr>
                                <a:rPr lang="pt-BR" sz="2800" b="0" i="1" smtClean="0">
                                  <a:solidFill>
                                    <a:srgbClr val="836967"/>
                                  </a:solidFill>
                                  <a:latin typeface="Cambria Math" panose="02040503050406030204" pitchFamily="18" charset="0"/>
                                </a:rPr>
                              </m:ctrlPr>
                            </m:accPr>
                            <m:e>
                              <m:r>
                                <a:rPr lang="pt-BR" sz="2800" b="0" i="1" smtClean="0">
                                  <a:latin typeface="Cambria Math" panose="02040503050406030204" pitchFamily="18" charset="0"/>
                                </a:rPr>
                                <m:t>𝑦</m:t>
                              </m:r>
                            </m:e>
                          </m:acc>
                          <m:d>
                            <m:dPr>
                              <m:ctrlPr>
                                <a:rPr lang="pt-BR" sz="2800" b="0" i="1" smtClean="0">
                                  <a:latin typeface="Cambria Math" panose="02040503050406030204" pitchFamily="18" charset="0"/>
                                </a:rPr>
                              </m:ctrlPr>
                            </m:dPr>
                            <m:e>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𝑛</m:t>
                                  </m:r>
                                </m:e>
                                <m:sub>
                                  <m:r>
                                    <a:rPr lang="pt-BR" sz="2800" b="0" i="1" smtClean="0">
                                      <a:latin typeface="Cambria Math" panose="02040503050406030204" pitchFamily="18" charset="0"/>
                                    </a:rPr>
                                    <m:t>𝑟𝑎𝑛𝑑𝑜𝑚</m:t>
                                  </m:r>
                                </m:sub>
                              </m:sSub>
                            </m:e>
                          </m:d>
                        </m:e>
                      </m:d>
                      <m:r>
                        <a:rPr lang="pt-BR" sz="2800" b="0" i="1" smtClean="0">
                          <a:latin typeface="Cambria Math" panose="02040503050406030204" pitchFamily="18" charset="0"/>
                        </a:rPr>
                        <m:t>𝑥</m:t>
                      </m:r>
                      <m:r>
                        <a:rPr lang="pt-BR" sz="2800" b="0" i="1" smtClean="0">
                          <a:latin typeface="Cambria Math" panose="02040503050406030204" pitchFamily="18" charset="0"/>
                        </a:rPr>
                        <m:t>(</m:t>
                      </m:r>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𝑛</m:t>
                          </m:r>
                        </m:e>
                        <m:sub>
                          <m:r>
                            <a:rPr lang="pt-BR" sz="2800" b="0" i="1" smtClean="0">
                              <a:latin typeface="Cambria Math" panose="02040503050406030204" pitchFamily="18" charset="0"/>
                            </a:rPr>
                            <m:t>𝑟𝑎𝑛𝑑𝑜𝑚</m:t>
                          </m:r>
                        </m:sub>
                      </m:sSub>
                      <m:r>
                        <a:rPr lang="pt-BR" sz="2800" b="0" i="1" smtClean="0">
                          <a:latin typeface="Cambria Math" panose="02040503050406030204" pitchFamily="18" charset="0"/>
                        </a:rPr>
                        <m:t>)</m:t>
                      </m:r>
                    </m:oMath>
                  </m:oMathPara>
                </a14:m>
                <a:endParaRPr lang="pt-BR" sz="2800" dirty="0"/>
              </a:p>
            </p:txBody>
          </p:sp>
        </mc:Choice>
        <mc:Fallback xmlns="">
          <p:sp>
            <p:nvSpPr>
              <p:cNvPr id="8" name="CaixaDeTexto 7">
                <a:extLst>
                  <a:ext uri="{FF2B5EF4-FFF2-40B4-BE49-F238E27FC236}">
                    <a16:creationId xmlns:a16="http://schemas.microsoft.com/office/drawing/2014/main" id="{CEEF25FE-07DD-447A-F312-C93951672756}"/>
                  </a:ext>
                </a:extLst>
              </p:cNvPr>
              <p:cNvSpPr txBox="1">
                <a:spLocks noRot="1" noChangeAspect="1" noMove="1" noResize="1" noEditPoints="1" noAdjustHandles="1" noChangeArrowheads="1" noChangeShapeType="1" noTextEdit="1"/>
              </p:cNvSpPr>
              <p:nvPr/>
            </p:nvSpPr>
            <p:spPr>
              <a:xfrm>
                <a:off x="1403016" y="1759285"/>
                <a:ext cx="8216095" cy="43088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1E88F343-D5BC-BF08-A497-5ECC1DB26206}"/>
                  </a:ext>
                </a:extLst>
              </p:cNvPr>
              <p:cNvSpPr txBox="1"/>
              <p:nvPr/>
            </p:nvSpPr>
            <p:spPr>
              <a:xfrm>
                <a:off x="1403016" y="2258769"/>
                <a:ext cx="6284477" cy="12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𝑎</m:t>
                      </m:r>
                      <m:r>
                        <a:rPr lang="pt-BR" sz="2800" b="0" i="1" smtClean="0">
                          <a:latin typeface="Cambria Math" panose="02040503050406030204" pitchFamily="18" charset="0"/>
                        </a:rPr>
                        <m:t>=</m:t>
                      </m:r>
                      <m:r>
                        <a:rPr lang="pt-BR" sz="2800" b="0" i="1" smtClean="0">
                          <a:latin typeface="Cambria Math" panose="02040503050406030204" pitchFamily="18" charset="0"/>
                        </a:rPr>
                        <m:t>𝑎</m:t>
                      </m:r>
                      <m:r>
                        <a:rPr lang="pt-BR" sz="2800" b="0" i="1" smtClean="0">
                          <a:latin typeface="Cambria Math" panose="02040503050406030204" pitchFamily="18" charset="0"/>
                        </a:rPr>
                        <m:t>+ </m:t>
                      </m:r>
                      <m:r>
                        <m:rPr>
                          <m:sty m:val="p"/>
                        </m:rPr>
                        <a:rPr lang="el-GR" sz="2800" b="0" i="1" smtClean="0">
                          <a:latin typeface="Cambria Math" panose="02040503050406030204" pitchFamily="18" charset="0"/>
                        </a:rPr>
                        <m:t>α</m:t>
                      </m:r>
                      <m:r>
                        <a:rPr lang="pt-BR" sz="2800" b="0" i="1" smtClean="0">
                          <a:latin typeface="Cambria Math" panose="02040503050406030204" pitchFamily="18" charset="0"/>
                        </a:rPr>
                        <m:t>∗</m:t>
                      </m:r>
                      <m:f>
                        <m:fPr>
                          <m:ctrlPr>
                            <a:rPr lang="pt-BR" sz="2800" b="0" i="1" smtClean="0">
                              <a:latin typeface="Cambria Math" panose="02040503050406030204" pitchFamily="18" charset="0"/>
                            </a:rPr>
                          </m:ctrlPr>
                        </m:fPr>
                        <m:num>
                          <m:r>
                            <a:rPr lang="pt-BR" sz="2800" b="0" i="1" smtClean="0">
                              <a:latin typeface="Cambria Math" panose="02040503050406030204" pitchFamily="18" charset="0"/>
                            </a:rPr>
                            <m:t>2</m:t>
                          </m:r>
                        </m:num>
                        <m:den>
                          <m:r>
                            <a:rPr lang="pt-BR" sz="2800" b="0" i="1" smtClean="0">
                              <a:latin typeface="Cambria Math" panose="02040503050406030204" pitchFamily="18" charset="0"/>
                            </a:rPr>
                            <m:t>𝑀𝐵</m:t>
                          </m:r>
                        </m:den>
                      </m:f>
                      <m:nary>
                        <m:naryPr>
                          <m:chr m:val="∑"/>
                          <m:limLoc m:val="undOvr"/>
                          <m:grow m:val="on"/>
                          <m:ctrlPr>
                            <a:rPr lang="pt-BR" sz="2800" b="0" i="1" smtClean="0">
                              <a:latin typeface="Cambria Math" panose="02040503050406030204" pitchFamily="18" charset="0"/>
                            </a:rPr>
                          </m:ctrlPr>
                        </m:naryPr>
                        <m:sub>
                          <m:r>
                            <m:rPr>
                              <m:brk/>
                              <m:aln/>
                            </m:rPr>
                            <a:rPr lang="pt-BR" sz="2800" b="0" i="1" smtClean="0">
                              <a:latin typeface="Cambria Math" panose="02040503050406030204" pitchFamily="18" charset="0"/>
                            </a:rPr>
                            <m:t>𝑛</m:t>
                          </m:r>
                          <m:r>
                            <a:rPr lang="pt-BR" sz="2800" b="0" i="1" smtClean="0">
                              <a:latin typeface="Cambria Math" panose="02040503050406030204" pitchFamily="18" charset="0"/>
                            </a:rPr>
                            <m:t>=</m:t>
                          </m:r>
                          <m:r>
                            <a:rPr lang="pt-BR" sz="2800" b="0" i="1" smtClean="0">
                              <a:latin typeface="Cambria Math" panose="02040503050406030204" pitchFamily="18" charset="0"/>
                            </a:rPr>
                            <m:t>0</m:t>
                          </m:r>
                        </m:sub>
                        <m:sup>
                          <m:r>
                            <a:rPr lang="pt-BR" sz="2800" b="0" i="1" smtClean="0">
                              <a:latin typeface="Cambria Math" panose="02040503050406030204" pitchFamily="18" charset="0"/>
                            </a:rPr>
                            <m:t>𝑀𝐵</m:t>
                          </m:r>
                          <m:r>
                            <a:rPr lang="pt-BR" sz="2800" b="0" i="1" smtClean="0">
                              <a:latin typeface="Cambria Math" panose="02040503050406030204" pitchFamily="18" charset="0"/>
                            </a:rPr>
                            <m:t> −</m:t>
                          </m:r>
                          <m:r>
                            <a:rPr lang="pt-BR" sz="2800" b="0" i="1" smtClean="0">
                              <a:latin typeface="Cambria Math" panose="02040503050406030204" pitchFamily="18" charset="0"/>
                            </a:rPr>
                            <m:t>1</m:t>
                          </m:r>
                        </m:sup>
                        <m:e>
                          <m:d>
                            <m:dPr>
                              <m:begChr m:val="["/>
                              <m:endChr m:val="]"/>
                              <m:ctrlPr>
                                <a:rPr lang="pt-BR" sz="2800" i="1">
                                  <a:latin typeface="Cambria Math" panose="02040503050406030204" pitchFamily="18" charset="0"/>
                                </a:rPr>
                              </m:ctrlPr>
                            </m:dPr>
                            <m:e>
                              <m:r>
                                <a:rPr lang="pt-BR" sz="2800" i="1">
                                  <a:latin typeface="Cambria Math" panose="02040503050406030204" pitchFamily="18" charset="0"/>
                                </a:rPr>
                                <m:t>𝑦</m:t>
                              </m:r>
                              <m:d>
                                <m:dPr>
                                  <m:ctrlPr>
                                    <a:rPr lang="pt-BR" sz="2800" i="1">
                                      <a:latin typeface="Cambria Math" panose="02040503050406030204" pitchFamily="18" charset="0"/>
                                    </a:rPr>
                                  </m:ctrlPr>
                                </m:dPr>
                                <m:e>
                                  <m:r>
                                    <a:rPr lang="pt-BR" sz="2800" b="0" i="1" smtClean="0">
                                      <a:latin typeface="Cambria Math" panose="02040503050406030204" pitchFamily="18" charset="0"/>
                                    </a:rPr>
                                    <m:t>𝑛</m:t>
                                  </m:r>
                                </m:e>
                              </m:d>
                              <m:r>
                                <a:rPr lang="pt-BR" sz="2800" i="1">
                                  <a:latin typeface="Cambria Math" panose="02040503050406030204" pitchFamily="18" charset="0"/>
                                </a:rPr>
                                <m:t>−</m:t>
                              </m:r>
                              <m:acc>
                                <m:accPr>
                                  <m:chr m:val="̂"/>
                                  <m:ctrlPr>
                                    <a:rPr lang="pt-BR" sz="2800" i="1">
                                      <a:solidFill>
                                        <a:srgbClr val="836967"/>
                                      </a:solidFill>
                                      <a:latin typeface="Cambria Math" panose="02040503050406030204" pitchFamily="18" charset="0"/>
                                    </a:rPr>
                                  </m:ctrlPr>
                                </m:accPr>
                                <m:e>
                                  <m:r>
                                    <a:rPr lang="pt-BR" sz="2800" i="1">
                                      <a:latin typeface="Cambria Math" panose="02040503050406030204" pitchFamily="18" charset="0"/>
                                    </a:rPr>
                                    <m:t>𝑦</m:t>
                                  </m:r>
                                </m:e>
                              </m:acc>
                              <m:d>
                                <m:dPr>
                                  <m:ctrlPr>
                                    <a:rPr lang="pt-BR" sz="2800" i="1">
                                      <a:latin typeface="Cambria Math" panose="02040503050406030204" pitchFamily="18" charset="0"/>
                                    </a:rPr>
                                  </m:ctrlPr>
                                </m:dPr>
                                <m:e>
                                  <m:r>
                                    <a:rPr lang="pt-BR" sz="2800" b="0" i="1" smtClean="0">
                                      <a:latin typeface="Cambria Math" panose="02040503050406030204" pitchFamily="18" charset="0"/>
                                    </a:rPr>
                                    <m:t>𝑛</m:t>
                                  </m:r>
                                </m:e>
                              </m:d>
                            </m:e>
                          </m:d>
                          <m:r>
                            <a:rPr lang="pt-BR" sz="2800" i="1">
                              <a:latin typeface="Cambria Math" panose="02040503050406030204" pitchFamily="18" charset="0"/>
                            </a:rPr>
                            <m:t>𝑥</m:t>
                          </m:r>
                          <m:r>
                            <a:rPr lang="pt-BR" sz="2800" i="1">
                              <a:latin typeface="Cambria Math" panose="02040503050406030204" pitchFamily="18" charset="0"/>
                            </a:rPr>
                            <m:t>(</m:t>
                          </m:r>
                          <m:r>
                            <a:rPr lang="pt-BR" sz="2800" b="0" i="1" smtClean="0">
                              <a:latin typeface="Cambria Math" panose="02040503050406030204" pitchFamily="18" charset="0"/>
                            </a:rPr>
                            <m:t>𝑛</m:t>
                          </m:r>
                          <m:r>
                            <a:rPr lang="pt-BR" sz="2800" i="1">
                              <a:latin typeface="Cambria Math" panose="02040503050406030204" pitchFamily="18" charset="0"/>
                            </a:rPr>
                            <m:t>)</m:t>
                          </m:r>
                        </m:e>
                      </m:nary>
                    </m:oMath>
                  </m:oMathPara>
                </a14:m>
                <a:endParaRPr lang="pt-BR" sz="2800" dirty="0"/>
              </a:p>
            </p:txBody>
          </p:sp>
        </mc:Choice>
        <mc:Fallback xmlns="">
          <p:sp>
            <p:nvSpPr>
              <p:cNvPr id="2" name="CaixaDeTexto 1">
                <a:extLst>
                  <a:ext uri="{FF2B5EF4-FFF2-40B4-BE49-F238E27FC236}">
                    <a16:creationId xmlns:a16="http://schemas.microsoft.com/office/drawing/2014/main" id="{1E88F343-D5BC-BF08-A497-5ECC1DB26206}"/>
                  </a:ext>
                </a:extLst>
              </p:cNvPr>
              <p:cNvSpPr txBox="1">
                <a:spLocks noRot="1" noChangeAspect="1" noMove="1" noResize="1" noEditPoints="1" noAdjustHandles="1" noChangeArrowheads="1" noChangeShapeType="1" noTextEdit="1"/>
              </p:cNvSpPr>
              <p:nvPr/>
            </p:nvSpPr>
            <p:spPr>
              <a:xfrm>
                <a:off x="1403016" y="2258769"/>
                <a:ext cx="6284477" cy="1211935"/>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88789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 </a:t>
            </a:r>
            <a:endParaRPr/>
          </a:p>
        </p:txBody>
      </p:sp>
      <p:sp>
        <p:nvSpPr>
          <p:cNvPr id="186" name="Google Shape;186;p19"/>
          <p:cNvSpPr/>
          <p:nvPr/>
        </p:nvSpPr>
        <p:spPr>
          <a:xfrm>
            <a:off x="474925" y="2067200"/>
            <a:ext cx="1729800" cy="3321300"/>
          </a:xfrm>
          <a:prstGeom prst="rect">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CNN Backbone</a:t>
            </a:r>
            <a:endParaRPr sz="1900" b="1">
              <a:latin typeface="Calibri"/>
              <a:ea typeface="Calibri"/>
              <a:cs typeface="Calibri"/>
              <a:sym typeface="Calibri"/>
            </a:endParaRPr>
          </a:p>
        </p:txBody>
      </p:sp>
      <p:sp>
        <p:nvSpPr>
          <p:cNvPr id="187" name="Google Shape;187;p19"/>
          <p:cNvSpPr/>
          <p:nvPr/>
        </p:nvSpPr>
        <p:spPr>
          <a:xfrm>
            <a:off x="2631925" y="2920400"/>
            <a:ext cx="1107000" cy="2468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88" name="Google Shape;188;p19"/>
          <p:cNvSpPr/>
          <p:nvPr/>
        </p:nvSpPr>
        <p:spPr>
          <a:xfrm>
            <a:off x="4109824" y="2981900"/>
            <a:ext cx="1107000" cy="2468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89" name="Google Shape;189;p19"/>
          <p:cNvSpPr/>
          <p:nvPr/>
        </p:nvSpPr>
        <p:spPr>
          <a:xfrm>
            <a:off x="5667310" y="3481700"/>
            <a:ext cx="772800" cy="1968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0" name="Google Shape;190;p19"/>
          <p:cNvSpPr/>
          <p:nvPr/>
        </p:nvSpPr>
        <p:spPr>
          <a:xfrm>
            <a:off x="6877405" y="3973700"/>
            <a:ext cx="701400" cy="147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1" name="Google Shape;191;p19"/>
          <p:cNvSpPr/>
          <p:nvPr/>
        </p:nvSpPr>
        <p:spPr>
          <a:xfrm>
            <a:off x="8008281" y="4573700"/>
            <a:ext cx="1045500" cy="87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cxnSp>
        <p:nvCxnSpPr>
          <p:cNvPr id="192" name="Google Shape;192;p19"/>
          <p:cNvCxnSpPr/>
          <p:nvPr/>
        </p:nvCxnSpPr>
        <p:spPr>
          <a:xfrm>
            <a:off x="2204725"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3" name="Google Shape;193;p19"/>
          <p:cNvCxnSpPr/>
          <p:nvPr/>
        </p:nvCxnSpPr>
        <p:spPr>
          <a:xfrm>
            <a:off x="3699526"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4" name="Google Shape;194;p19"/>
          <p:cNvCxnSpPr/>
          <p:nvPr/>
        </p:nvCxnSpPr>
        <p:spPr>
          <a:xfrm>
            <a:off x="5216827"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5" name="Google Shape;195;p19"/>
          <p:cNvCxnSpPr/>
          <p:nvPr/>
        </p:nvCxnSpPr>
        <p:spPr>
          <a:xfrm>
            <a:off x="6447306" y="4651025"/>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6" name="Google Shape;196;p19"/>
          <p:cNvCxnSpPr/>
          <p:nvPr/>
        </p:nvCxnSpPr>
        <p:spPr>
          <a:xfrm>
            <a:off x="7581078" y="4903375"/>
            <a:ext cx="427200" cy="3600"/>
          </a:xfrm>
          <a:prstGeom prst="straightConnector1">
            <a:avLst/>
          </a:prstGeom>
          <a:noFill/>
          <a:ln w="19050" cap="flat" cmpd="sng">
            <a:solidFill>
              <a:schemeClr val="dk2"/>
            </a:solidFill>
            <a:prstDash val="solid"/>
            <a:round/>
            <a:headEnd type="none" w="med" len="med"/>
            <a:tailEnd type="triangle" w="med" len="med"/>
          </a:ln>
        </p:spPr>
      </p:cxnSp>
      <p:sp>
        <p:nvSpPr>
          <p:cNvPr id="197" name="Google Shape;197;p19"/>
          <p:cNvSpPr/>
          <p:nvPr/>
        </p:nvSpPr>
        <p:spPr>
          <a:xfrm>
            <a:off x="9259925" y="206720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8" name="Google Shape;198;p19"/>
          <p:cNvSpPr/>
          <p:nvPr/>
        </p:nvSpPr>
        <p:spPr>
          <a:xfrm>
            <a:off x="9259925" y="277445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9" name="Google Shape;199;p19"/>
          <p:cNvSpPr/>
          <p:nvPr/>
        </p:nvSpPr>
        <p:spPr>
          <a:xfrm>
            <a:off x="9259925" y="344325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200" name="Google Shape;200;p19"/>
          <p:cNvSpPr/>
          <p:nvPr/>
        </p:nvSpPr>
        <p:spPr>
          <a:xfrm>
            <a:off x="9239375" y="4208275"/>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201" name="Google Shape;201;p19"/>
          <p:cNvSpPr/>
          <p:nvPr/>
        </p:nvSpPr>
        <p:spPr>
          <a:xfrm>
            <a:off x="9259925" y="4903375"/>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cxnSp>
        <p:nvCxnSpPr>
          <p:cNvPr id="202" name="Google Shape;202;p19"/>
          <p:cNvCxnSpPr>
            <a:endCxn id="197" idx="1"/>
          </p:cNvCxnSpPr>
          <p:nvPr/>
        </p:nvCxnSpPr>
        <p:spPr>
          <a:xfrm rot="10800000" flipH="1">
            <a:off x="2227925" y="2305550"/>
            <a:ext cx="7032000" cy="9000"/>
          </a:xfrm>
          <a:prstGeom prst="straightConnector1">
            <a:avLst/>
          </a:prstGeom>
          <a:noFill/>
          <a:ln w="19050" cap="flat" cmpd="sng">
            <a:solidFill>
              <a:schemeClr val="dk2"/>
            </a:solidFill>
            <a:prstDash val="solid"/>
            <a:round/>
            <a:headEnd type="none" w="med" len="med"/>
            <a:tailEnd type="triangle" w="med" len="med"/>
          </a:ln>
        </p:spPr>
      </p:cxnSp>
      <p:cxnSp>
        <p:nvCxnSpPr>
          <p:cNvPr id="203" name="Google Shape;203;p19"/>
          <p:cNvCxnSpPr>
            <a:endCxn id="198" idx="1"/>
          </p:cNvCxnSpPr>
          <p:nvPr/>
        </p:nvCxnSpPr>
        <p:spPr>
          <a:xfrm rot="10800000" flipH="1">
            <a:off x="5241725" y="3012800"/>
            <a:ext cx="4018200" cy="24600"/>
          </a:xfrm>
          <a:prstGeom prst="straightConnector1">
            <a:avLst/>
          </a:prstGeom>
          <a:noFill/>
          <a:ln w="19050" cap="flat" cmpd="sng">
            <a:solidFill>
              <a:schemeClr val="dk2"/>
            </a:solidFill>
            <a:prstDash val="solid"/>
            <a:round/>
            <a:headEnd type="none" w="med" len="med"/>
            <a:tailEnd type="triangle" w="med" len="med"/>
          </a:ln>
        </p:spPr>
      </p:cxnSp>
      <p:cxnSp>
        <p:nvCxnSpPr>
          <p:cNvPr id="204" name="Google Shape;204;p19"/>
          <p:cNvCxnSpPr>
            <a:endCxn id="199" idx="1"/>
          </p:cNvCxnSpPr>
          <p:nvPr/>
        </p:nvCxnSpPr>
        <p:spPr>
          <a:xfrm>
            <a:off x="6479525" y="3667800"/>
            <a:ext cx="2780400" cy="13800"/>
          </a:xfrm>
          <a:prstGeom prst="straightConnector1">
            <a:avLst/>
          </a:prstGeom>
          <a:noFill/>
          <a:ln w="19050" cap="flat" cmpd="sng">
            <a:solidFill>
              <a:schemeClr val="dk2"/>
            </a:solidFill>
            <a:prstDash val="solid"/>
            <a:round/>
            <a:headEnd type="none" w="med" len="med"/>
            <a:tailEnd type="triangle" w="med" len="med"/>
          </a:ln>
        </p:spPr>
      </p:cxnSp>
      <p:cxnSp>
        <p:nvCxnSpPr>
          <p:cNvPr id="205" name="Google Shape;205;p19"/>
          <p:cNvCxnSpPr>
            <a:endCxn id="200" idx="1"/>
          </p:cNvCxnSpPr>
          <p:nvPr/>
        </p:nvCxnSpPr>
        <p:spPr>
          <a:xfrm>
            <a:off x="7594175" y="4444225"/>
            <a:ext cx="1645200" cy="2400"/>
          </a:xfrm>
          <a:prstGeom prst="straightConnector1">
            <a:avLst/>
          </a:prstGeom>
          <a:noFill/>
          <a:ln w="19050" cap="flat" cmpd="sng">
            <a:solidFill>
              <a:schemeClr val="dk2"/>
            </a:solidFill>
            <a:prstDash val="solid"/>
            <a:round/>
            <a:headEnd type="none" w="med" len="med"/>
            <a:tailEnd type="triangle" w="med" len="med"/>
          </a:ln>
        </p:spPr>
      </p:cxnSp>
      <p:cxnSp>
        <p:nvCxnSpPr>
          <p:cNvPr id="206" name="Google Shape;206;p19"/>
          <p:cNvCxnSpPr/>
          <p:nvPr/>
        </p:nvCxnSpPr>
        <p:spPr>
          <a:xfrm>
            <a:off x="9033275" y="505695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7" name="Google Shape;207;p19"/>
          <p:cNvCxnSpPr/>
          <p:nvPr/>
        </p:nvCxnSpPr>
        <p:spPr>
          <a:xfrm>
            <a:off x="10505525" y="5140525"/>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8" name="Google Shape;208;p19"/>
          <p:cNvCxnSpPr/>
          <p:nvPr/>
        </p:nvCxnSpPr>
        <p:spPr>
          <a:xfrm>
            <a:off x="10505525" y="4445425"/>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9" name="Google Shape;209;p19"/>
          <p:cNvCxnSpPr/>
          <p:nvPr/>
        </p:nvCxnSpPr>
        <p:spPr>
          <a:xfrm>
            <a:off x="10505525" y="368040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10" name="Google Shape;210;p19"/>
          <p:cNvCxnSpPr/>
          <p:nvPr/>
        </p:nvCxnSpPr>
        <p:spPr>
          <a:xfrm>
            <a:off x="10505600" y="302385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11" name="Google Shape;211;p19"/>
          <p:cNvCxnSpPr/>
          <p:nvPr/>
        </p:nvCxnSpPr>
        <p:spPr>
          <a:xfrm>
            <a:off x="10505525" y="2356138"/>
            <a:ext cx="229500" cy="2400"/>
          </a:xfrm>
          <a:prstGeom prst="straightConnector1">
            <a:avLst/>
          </a:prstGeom>
          <a:noFill/>
          <a:ln w="19050" cap="flat" cmpd="sng">
            <a:solidFill>
              <a:schemeClr val="dk2"/>
            </a:solidFill>
            <a:prstDash val="solid"/>
            <a:round/>
            <a:headEnd type="none" w="med" len="med"/>
            <a:tailEnd type="triangle" w="med" len="med"/>
          </a:ln>
        </p:spPr>
      </p:cxnSp>
      <p:sp>
        <p:nvSpPr>
          <p:cNvPr id="212" name="Google Shape;212;p19"/>
          <p:cNvSpPr/>
          <p:nvPr/>
        </p:nvSpPr>
        <p:spPr>
          <a:xfrm>
            <a:off x="10735175" y="2020950"/>
            <a:ext cx="1045500" cy="3321300"/>
          </a:xfrm>
          <a:prstGeom prst="rect">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3" name="Google Shape;213;p19"/>
          <p:cNvSpPr txBox="1"/>
          <p:nvPr/>
        </p:nvSpPr>
        <p:spPr>
          <a:xfrm rot="-5400000">
            <a:off x="9651050" y="3302600"/>
            <a:ext cx="3190500" cy="815100"/>
          </a:xfrm>
          <a:prstGeom prst="rect">
            <a:avLst/>
          </a:prstGeom>
          <a:solidFill>
            <a:srgbClr val="D5A6B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400" b="1">
                <a:solidFill>
                  <a:schemeClr val="dk1"/>
                </a:solidFill>
                <a:latin typeface="Calibri"/>
                <a:ea typeface="Calibri"/>
                <a:cs typeface="Calibri"/>
                <a:sym typeface="Calibri"/>
              </a:rPr>
              <a:t>Non Max Supression (NMS)</a:t>
            </a:r>
            <a:endParaRPr sz="2400" b="1">
              <a:solidFill>
                <a:schemeClr val="dk1"/>
              </a:solidFill>
              <a:latin typeface="Calibri"/>
              <a:ea typeface="Calibri"/>
              <a:cs typeface="Calibri"/>
              <a:sym typeface="Calibri"/>
            </a:endParaRPr>
          </a:p>
        </p:txBody>
      </p:sp>
      <p:cxnSp>
        <p:nvCxnSpPr>
          <p:cNvPr id="214" name="Google Shape;214;p19"/>
          <p:cNvCxnSpPr>
            <a:stCxn id="212" idx="0"/>
          </p:cNvCxnSpPr>
          <p:nvPr/>
        </p:nvCxnSpPr>
        <p:spPr>
          <a:xfrm rot="10800000" flipH="1">
            <a:off x="11257925" y="1591950"/>
            <a:ext cx="3600" cy="429000"/>
          </a:xfrm>
          <a:prstGeom prst="straightConnector1">
            <a:avLst/>
          </a:prstGeom>
          <a:noFill/>
          <a:ln w="19050" cap="flat" cmpd="sng">
            <a:solidFill>
              <a:schemeClr val="dk2"/>
            </a:solidFill>
            <a:prstDash val="solid"/>
            <a:round/>
            <a:headEnd type="none" w="med" len="med"/>
            <a:tailEnd type="triangle" w="med" len="med"/>
          </a:ln>
        </p:spPr>
      </p:cxnSp>
      <p:sp>
        <p:nvSpPr>
          <p:cNvPr id="215" name="Google Shape;215;p19"/>
          <p:cNvSpPr txBox="1"/>
          <p:nvPr/>
        </p:nvSpPr>
        <p:spPr>
          <a:xfrm>
            <a:off x="7940250" y="546325"/>
            <a:ext cx="3936600" cy="1058400"/>
          </a:xfrm>
          <a:prstGeom prst="rect">
            <a:avLst/>
          </a:prstGeom>
          <a:solidFill>
            <a:srgbClr val="EAD1DC"/>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pt-BR" sz="2800">
                <a:solidFill>
                  <a:schemeClr val="dk1"/>
                </a:solidFill>
                <a:latin typeface="Calibri"/>
                <a:ea typeface="Calibri"/>
                <a:cs typeface="Calibri"/>
                <a:sym typeface="Calibri"/>
              </a:rPr>
              <a:t>Predições das classes e caixas delimitadoras</a:t>
            </a:r>
            <a:endParaRPr sz="2800">
              <a:solidFill>
                <a:schemeClr val="dk1"/>
              </a:solidFill>
              <a:latin typeface="Calibri"/>
              <a:ea typeface="Calibri"/>
              <a:cs typeface="Calibri"/>
              <a:sym typeface="Calibri"/>
            </a:endParaRPr>
          </a:p>
        </p:txBody>
      </p:sp>
      <p:sp>
        <p:nvSpPr>
          <p:cNvPr id="216" name="Google Shape;216;p19"/>
          <p:cNvSpPr txBox="1"/>
          <p:nvPr/>
        </p:nvSpPr>
        <p:spPr>
          <a:xfrm>
            <a:off x="4050900" y="5658575"/>
            <a:ext cx="4090200" cy="599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4400"/>
              <a:buFont typeface="Calibri"/>
              <a:buNone/>
            </a:pPr>
            <a:r>
              <a:rPr lang="pt-BR" sz="2800">
                <a:solidFill>
                  <a:schemeClr val="dk1"/>
                </a:solidFill>
                <a:latin typeface="Calibri"/>
                <a:ea typeface="Calibri"/>
                <a:cs typeface="Calibri"/>
                <a:sym typeface="Calibri"/>
              </a:rPr>
              <a:t>SSD - single shot detection</a:t>
            </a:r>
            <a:endParaRPr sz="1200">
              <a:solidFill>
                <a:schemeClr val="dk1"/>
              </a:solidFill>
              <a:latin typeface="Calibri"/>
              <a:ea typeface="Calibri"/>
              <a:cs typeface="Calibri"/>
              <a:sym typeface="Calibri"/>
            </a:endParaRPr>
          </a:p>
        </p:txBody>
      </p:sp>
      <p:sp>
        <p:nvSpPr>
          <p:cNvPr id="217" name="Google Shape;217;p19"/>
          <p:cNvSpPr txBox="1"/>
          <p:nvPr/>
        </p:nvSpPr>
        <p:spPr>
          <a:xfrm>
            <a:off x="0" y="5388500"/>
            <a:ext cx="2631900" cy="70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200">
                <a:solidFill>
                  <a:schemeClr val="dk1"/>
                </a:solidFill>
                <a:latin typeface="Calibri"/>
                <a:ea typeface="Calibri"/>
                <a:cs typeface="Calibri"/>
                <a:sym typeface="Calibri"/>
              </a:rPr>
              <a:t>VGG-19 MobileNet (v2 ou v1)</a:t>
            </a:r>
            <a:endParaRPr sz="25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214644" y="2071983"/>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4" name="Google Shape;683;p70">
            <a:extLst>
              <a:ext uri="{FF2B5EF4-FFF2-40B4-BE49-F238E27FC236}">
                <a16:creationId xmlns:a16="http://schemas.microsoft.com/office/drawing/2014/main" id="{1B0A1D36-F31E-34B1-941D-6DE32F0281D4}"/>
              </a:ext>
            </a:extLst>
          </p:cNvPr>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Stochastic Gradient Descent – (SGD) – </a:t>
            </a:r>
            <a:r>
              <a:rPr lang="pt-BR" b="1" dirty="0">
                <a:solidFill>
                  <a:schemeClr val="accent1">
                    <a:lumMod val="75000"/>
                  </a:schemeClr>
                </a:solidFill>
              </a:rPr>
              <a:t>validação ou teste</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pic>
        <p:nvPicPr>
          <p:cNvPr id="3" name="Imagem 2">
            <a:extLst>
              <a:ext uri="{FF2B5EF4-FFF2-40B4-BE49-F238E27FC236}">
                <a16:creationId xmlns:a16="http://schemas.microsoft.com/office/drawing/2014/main" id="{DC7858BF-F171-A126-18FB-260588764DB3}"/>
              </a:ext>
            </a:extLst>
          </p:cNvPr>
          <p:cNvPicPr>
            <a:picLocks noChangeAspect="1"/>
          </p:cNvPicPr>
          <p:nvPr/>
        </p:nvPicPr>
        <p:blipFill rotWithShape="1">
          <a:blip r:embed="rId3"/>
          <a:srcRect b="36225"/>
          <a:stretch/>
        </p:blipFill>
        <p:spPr>
          <a:xfrm>
            <a:off x="461756" y="1966464"/>
            <a:ext cx="7156458" cy="4203895"/>
          </a:xfrm>
          <a:prstGeom prst="rect">
            <a:avLst/>
          </a:prstGeom>
        </p:spPr>
      </p:pic>
      <p:pic>
        <p:nvPicPr>
          <p:cNvPr id="5" name="Imagem 4">
            <a:extLst>
              <a:ext uri="{FF2B5EF4-FFF2-40B4-BE49-F238E27FC236}">
                <a16:creationId xmlns:a16="http://schemas.microsoft.com/office/drawing/2014/main" id="{DE3F0AEB-D98F-547F-EA8F-2B854659369D}"/>
              </a:ext>
            </a:extLst>
          </p:cNvPr>
          <p:cNvPicPr>
            <a:picLocks noChangeAspect="1"/>
          </p:cNvPicPr>
          <p:nvPr/>
        </p:nvPicPr>
        <p:blipFill rotWithShape="1">
          <a:blip r:embed="rId3"/>
          <a:srcRect l="9056" t="68599"/>
          <a:stretch/>
        </p:blipFill>
        <p:spPr>
          <a:xfrm>
            <a:off x="5562600" y="3618688"/>
            <a:ext cx="6096000" cy="1938683"/>
          </a:xfrm>
          <a:prstGeom prst="rect">
            <a:avLst/>
          </a:prstGeom>
        </p:spPr>
      </p:pic>
    </p:spTree>
    <p:extLst>
      <p:ext uri="{BB962C8B-B14F-4D97-AF65-F5344CB8AC3E}">
        <p14:creationId xmlns:p14="http://schemas.microsoft.com/office/powerpoint/2010/main" val="3462115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15" name="Google Shape;715;p73"/>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16" name="Google Shape;716;p73"/>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17" name="Google Shape;717;p73"/>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pic>
        <p:nvPicPr>
          <p:cNvPr id="718" name="Google Shape;718;p73"/>
          <p:cNvPicPr preferRelativeResize="0">
            <a:picLocks noGrp="1"/>
          </p:cNvPicPr>
          <p:nvPr>
            <p:ph type="body" idx="1"/>
          </p:nvPr>
        </p:nvPicPr>
        <p:blipFill rotWithShape="1">
          <a:blip r:embed="rId3">
            <a:alphaModFix/>
          </a:blip>
          <a:srcRect/>
          <a:stretch/>
        </p:blipFill>
        <p:spPr>
          <a:xfrm>
            <a:off x="3105150" y="1829594"/>
            <a:ext cx="5981700" cy="4343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37" name="Google Shape;737;p75"/>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8" name="Google Shape;738;p75"/>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9" name="Google Shape;739;p75"/>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kumimoji="0" lang="pt-BR" sz="2800" b="1" i="0" u="none" strike="noStrike" kern="0" cap="none" spc="0" normalizeH="0" baseline="0" noProof="0">
                <a:ln>
                  <a:noFill/>
                </a:ln>
                <a:solidFill>
                  <a:srgbClr val="000000"/>
                </a:solidFill>
                <a:effectLst/>
                <a:uLnTx/>
                <a:uFillTx/>
                <a:latin typeface="Calibri"/>
                <a:ea typeface="Calibri"/>
                <a:cs typeface="Calibri"/>
                <a:sym typeface="Calibri"/>
              </a:rPr>
              <a:t>Versatile Learned Optimizers (VELO)</a:t>
            </a:r>
            <a:endParaRPr lang="pt-BR" sz="2800" dirty="0">
              <a:solidFill>
                <a:schemeClr val="dk1"/>
              </a:solidFill>
              <a:latin typeface="Calibri"/>
              <a:ea typeface="Calibri"/>
              <a:cs typeface="Calibri"/>
              <a:sym typeface="Calibri"/>
            </a:endParaRPr>
          </a:p>
        </p:txBody>
      </p:sp>
      <p:sp>
        <p:nvSpPr>
          <p:cNvPr id="740" name="Google Shape;740;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Imagine que a LSTM por tensor é como um "cérebro" que analisa diferentes aspectos dos dados durante o treinamento, como médias e variações, para tomar decisões. Enquanto isso, o MLP por parâmetro é como um "mecanismo de ajuste fino" que recebe instruções do "cérebro" para fazer ajustes em cada parte dos dados. Juntos, eles formam um sistema inteligente que melhora o processo de treinamento de modelos de inteligência artificial.</a:t>
            </a:r>
          </a:p>
        </p:txBody>
      </p:sp>
      <p:pic>
        <p:nvPicPr>
          <p:cNvPr id="4098" name="Picture 2" descr="A anatomia do cérebro é diferente em cada pessoa, indica estudo - Revista  Galileu | Saúde">
            <a:extLst>
              <a:ext uri="{FF2B5EF4-FFF2-40B4-BE49-F238E27FC236}">
                <a16:creationId xmlns:a16="http://schemas.microsoft.com/office/drawing/2014/main" id="{DFDA7A3B-8EEF-5AD8-0980-B876B4C1F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391" y="4189642"/>
            <a:ext cx="3522209" cy="2531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5581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47" name="Google Shape;747;p76"/>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8" name="Google Shape;748;p76"/>
          <p:cNvSpPr txBox="1"/>
          <p:nvPr/>
        </p:nvSpPr>
        <p:spPr>
          <a:xfrm>
            <a:off x="8085992" y="4546129"/>
            <a:ext cx="4106008" cy="1376773"/>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9" name="Google Shape;749;p76"/>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kumimoji="0" lang="pt-BR" sz="2800" b="1" i="0" u="none" strike="noStrike" kern="0" cap="none" spc="0" normalizeH="0" baseline="0" noProof="0">
                <a:ln>
                  <a:noFill/>
                </a:ln>
                <a:solidFill>
                  <a:srgbClr val="000000"/>
                </a:solidFill>
                <a:effectLst/>
                <a:uLnTx/>
                <a:uFillTx/>
                <a:latin typeface="Calibri"/>
                <a:ea typeface="Calibri"/>
                <a:cs typeface="Calibri"/>
                <a:sym typeface="Calibri"/>
              </a:rPr>
              <a:t>Versatile Learned Optimizers (VELO)</a:t>
            </a:r>
            <a:endParaRPr lang="pt-BR" sz="2800" dirty="0">
              <a:solidFill>
                <a:schemeClr val="dk1"/>
              </a:solidFill>
              <a:latin typeface="Calibri"/>
              <a:ea typeface="Calibri"/>
              <a:cs typeface="Calibri"/>
              <a:sym typeface="Calibri"/>
            </a:endParaRPr>
          </a:p>
        </p:txBody>
      </p:sp>
      <p:sp>
        <p:nvSpPr>
          <p:cNvPr id="750" name="Google Shape;750;p7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Conceituando mais tecnicamente essa arquitetura representa uma abordagem hierárquica eficaz que combina processamento detalhado em nível de tensor com ajustes precisos em nível de parâmetro. A utilização de uma LSTM por tensor para gerar pesos para o MLP por parâmetro permite uma maior expressividade e eficiência computacional, melhorando a capacidade do otimizador de lidar com uma variedade de tarefas de otimização.</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dirty="0"/>
          </a:p>
        </p:txBody>
      </p:sp>
      <p:pic>
        <p:nvPicPr>
          <p:cNvPr id="2" name="Picture 2" descr="A anatomia do cérebro é diferente em cada pessoa, indica estudo - Revista  Galileu | Saúde">
            <a:extLst>
              <a:ext uri="{FF2B5EF4-FFF2-40B4-BE49-F238E27FC236}">
                <a16:creationId xmlns:a16="http://schemas.microsoft.com/office/drawing/2014/main" id="{DCA13117-1EA6-4004-4C97-6BB9B0ED5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391" y="4189642"/>
            <a:ext cx="3522209" cy="2531771"/>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6EC891E4-3939-F124-26ED-854943D261FB}"/>
              </a:ext>
            </a:extLst>
          </p:cNvPr>
          <p:cNvSpPr txBox="1"/>
          <p:nvPr/>
        </p:nvSpPr>
        <p:spPr>
          <a:xfrm>
            <a:off x="838199" y="4849348"/>
            <a:ext cx="7247793" cy="1255728"/>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
                <a:srgbClr val="000000"/>
              </a:buClr>
              <a:buSzPts val="2800"/>
              <a:buFont typeface="Arial"/>
              <a:buNone/>
              <a:tabLst/>
              <a:defRPr/>
            </a:pPr>
            <a:r>
              <a:rPr kumimoji="0" lang="pt-BR" sz="2800" b="1" i="0" u="none" strike="noStrike" kern="0" cap="none" spc="0" normalizeH="0" baseline="0" noProof="0" dirty="0">
                <a:ln>
                  <a:noFill/>
                </a:ln>
                <a:solidFill>
                  <a:srgbClr val="000000"/>
                </a:solidFill>
                <a:effectLst/>
                <a:uLnTx/>
                <a:uFillTx/>
                <a:latin typeface="Calibri"/>
                <a:ea typeface="Calibri"/>
                <a:cs typeface="Calibri"/>
                <a:sym typeface="Calibri"/>
              </a:rPr>
              <a:t>VELO </a:t>
            </a:r>
            <a:r>
              <a:rPr kumimoji="0" lang="pt-BR" sz="2800" i="0" u="none" strike="noStrike" kern="0" cap="none" spc="0" normalizeH="0" baseline="0" noProof="0" dirty="0">
                <a:ln>
                  <a:noFill/>
                </a:ln>
                <a:solidFill>
                  <a:srgbClr val="000000"/>
                </a:solidFill>
                <a:effectLst/>
                <a:uLnTx/>
                <a:uFillTx/>
                <a:latin typeface="Calibri"/>
                <a:ea typeface="Calibri"/>
                <a:cs typeface="Calibri"/>
                <a:sym typeface="Calibri"/>
              </a:rPr>
              <a:t>n</a:t>
            </a:r>
            <a:r>
              <a:rPr kumimoji="0" lang="pt-BR" sz="2800" b="0" i="0" u="none" strike="noStrike" kern="0" cap="none" spc="0" normalizeH="0" baseline="0" noProof="0" dirty="0">
                <a:ln>
                  <a:noFill/>
                </a:ln>
                <a:solidFill>
                  <a:srgbClr val="000000"/>
                </a:solidFill>
                <a:effectLst/>
                <a:uLnTx/>
                <a:uFillTx/>
                <a:latin typeface="Calibri"/>
                <a:ea typeface="Calibri"/>
                <a:cs typeface="Calibri"/>
                <a:sym typeface="Calibri"/>
              </a:rPr>
              <a:t>ão requer ajuste de hiperparâmetros, adaptando-se automaticamente às especificidades do problema a ser optimizado.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57" name="Google Shape;757;p77"/>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58" name="Google Shape;758;p77"/>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59" name="Google Shape;759;p77"/>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0" name="Google Shape;760;p7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ct val="100000"/>
              <a:buNone/>
            </a:pPr>
            <a:r>
              <a:rPr lang="pt-BR"/>
              <a:t>Continuando sobre os parâmetros usados, o batchsize pode ser configurado manualmente também dentro do edgeimpulse, ou através do código. Ele geralmente utiliza valores pré definidos de acordo com sua base de dados, mais precisamente o tamanho dela, caso seja pequena mas não tanto, pois não poderia passar da quantidade de dados que existem, como exemplo 32, 64, 128.</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Agora utilizaria valores baixos, caso seja uma base de dados grande, pois possivelmente, não tendo o software pago, com sua versão pro, se assim dizermos, o tempo limite se esgotaria ou até mesmo a memória usada, usando como exemplo, 4, 8, 16. Mas o melhor resultado depende dos dados e o objetivo da sua aplicação.</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67" name="Google Shape;767;p78"/>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8" name="Google Shape;768;p78"/>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9" name="Google Shape;769;p78"/>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0" name="Google Shape;770;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Outro parâmetro que pode ser utilizado diretamente do edge impulse, é o data augmentation, que fará modificações em imagens reais para que haja mais dados para treinamento, tornando a imagem, inclinada, rotacionada, invertida, com ruído, brilho, enfim.</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Isto é algo a se analisar com cautela, pois seus dados no mundo real se comportariam desta forma, com ruido, brilho excessivo, inclinação, ou seja isto é algo relativo ou as vezes realmente é um fato?! Portanto é necessário este questionamento ao se utilizar.</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77" name="Google Shape;777;p79"/>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8" name="Google Shape;778;p79"/>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9" name="Google Shape;779;p79"/>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80" name="Google Shape;780;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 data augmentation usado no edge impulse é algo simples:</a:t>
            </a:r>
            <a:endParaRPr/>
          </a:p>
          <a:p>
            <a:pPr marL="0" lvl="0" indent="0" algn="just" rtl="0">
              <a:lnSpc>
                <a:spcPct val="90000"/>
              </a:lnSpc>
              <a:spcBef>
                <a:spcPts val="1000"/>
              </a:spcBef>
              <a:spcAft>
                <a:spcPts val="0"/>
              </a:spcAft>
              <a:buClr>
                <a:schemeClr val="dk1"/>
              </a:buClr>
              <a:buSzPts val="2800"/>
              <a:buNone/>
            </a:pPr>
            <a:r>
              <a:rPr lang="pt-BR"/>
              <a:t>Ele redimensiona as imagens, para uma escala pré definida. Rotaciona ela, aplica uma certa quantidade de brilho para contraste, e inverte a imagem na horizontal.</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781" name="Google Shape;781;p79"/>
          <p:cNvPicPr preferRelativeResize="0"/>
          <p:nvPr/>
        </p:nvPicPr>
        <p:blipFill rotWithShape="1">
          <a:blip r:embed="rId3">
            <a:alphaModFix/>
          </a:blip>
          <a:srcRect/>
          <a:stretch/>
        </p:blipFill>
        <p:spPr>
          <a:xfrm>
            <a:off x="838200" y="3543269"/>
            <a:ext cx="5798958" cy="289324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88" name="Google Shape;788;p80"/>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89" name="Google Shape;789;p80"/>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90" name="Google Shape;790;p80"/>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91" name="Google Shape;791;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Ao treinar, a métrica utilizada para verificação do modelo FOMO, é F1-score. O treinamento utiliza funções de call-backs para esta métrica especificamente.</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792" name="Google Shape;792;p80"/>
          <p:cNvPicPr preferRelativeResize="0"/>
          <p:nvPr/>
        </p:nvPicPr>
        <p:blipFill rotWithShape="1">
          <a:blip r:embed="rId3">
            <a:alphaModFix/>
          </a:blip>
          <a:srcRect t="59125" r="33800"/>
          <a:stretch/>
        </p:blipFill>
        <p:spPr>
          <a:xfrm>
            <a:off x="2766336" y="3359189"/>
            <a:ext cx="6049727" cy="104926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99" name="Google Shape;799;p81"/>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00" name="Google Shape;800;p81"/>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01" name="Google Shape;801;p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Para o modelo final, depois das camadas de convolução, as configurações de otimizador e ajuste de dados, o modelo adiciona por final a camada softmax, para fazer a detecção para probabilidade de cada célula na </a:t>
            </a:r>
            <a:r>
              <a:rPr lang="pt-BR" b="1" i="1"/>
              <a:t>detection head.</a:t>
            </a:r>
            <a:endParaRPr/>
          </a:p>
          <a:p>
            <a:pPr marL="0" lvl="0" indent="0" algn="l" rtl="0">
              <a:lnSpc>
                <a:spcPct val="90000"/>
              </a:lnSpc>
              <a:spcBef>
                <a:spcPts val="1000"/>
              </a:spcBef>
              <a:spcAft>
                <a:spcPts val="0"/>
              </a:spcAft>
              <a:buClr>
                <a:schemeClr val="dk1"/>
              </a:buClr>
              <a:buSzPts val="2800"/>
              <a:buNone/>
            </a:pPr>
            <a:endParaRPr b="1" i="1"/>
          </a:p>
        </p:txBody>
      </p:sp>
      <p:pic>
        <p:nvPicPr>
          <p:cNvPr id="802" name="Google Shape;802;p81"/>
          <p:cNvPicPr preferRelativeResize="0"/>
          <p:nvPr/>
        </p:nvPicPr>
        <p:blipFill rotWithShape="1">
          <a:blip r:embed="rId3">
            <a:alphaModFix/>
          </a:blip>
          <a:srcRect t="61584"/>
          <a:stretch/>
        </p:blipFill>
        <p:spPr>
          <a:xfrm>
            <a:off x="2577470" y="3509402"/>
            <a:ext cx="6431063" cy="74594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pic>
        <p:nvPicPr>
          <p:cNvPr id="5" name="Imagem 4">
            <a:extLst>
              <a:ext uri="{FF2B5EF4-FFF2-40B4-BE49-F238E27FC236}">
                <a16:creationId xmlns:a16="http://schemas.microsoft.com/office/drawing/2014/main" id="{84637F52-3A07-F7E2-8128-1C1BB85EC216}"/>
              </a:ext>
            </a:extLst>
          </p:cNvPr>
          <p:cNvPicPr>
            <a:picLocks noChangeAspect="1"/>
          </p:cNvPicPr>
          <p:nvPr/>
        </p:nvPicPr>
        <p:blipFill>
          <a:blip r:embed="rId3"/>
          <a:stretch>
            <a:fillRect/>
          </a:stretch>
        </p:blipFill>
        <p:spPr>
          <a:xfrm>
            <a:off x="840116" y="1320667"/>
            <a:ext cx="10513684" cy="5367003"/>
          </a:xfrm>
          <a:prstGeom prst="rect">
            <a:avLst/>
          </a:prstGeom>
        </p:spPr>
      </p:pic>
    </p:spTree>
    <p:extLst>
      <p:ext uri="{BB962C8B-B14F-4D97-AF65-F5344CB8AC3E}">
        <p14:creationId xmlns:p14="http://schemas.microsoft.com/office/powerpoint/2010/main" val="32729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 Detecção de objetos + Segmentação</a:t>
            </a:r>
            <a:endParaRPr/>
          </a:p>
        </p:txBody>
      </p:sp>
      <p:pic>
        <p:nvPicPr>
          <p:cNvPr id="223" name="Google Shape;223;p20"/>
          <p:cNvPicPr preferRelativeResize="0"/>
          <p:nvPr/>
        </p:nvPicPr>
        <p:blipFill>
          <a:blip r:embed="rId3">
            <a:alphaModFix/>
          </a:blip>
          <a:stretch>
            <a:fillRect/>
          </a:stretch>
        </p:blipFill>
        <p:spPr>
          <a:xfrm>
            <a:off x="838188" y="1433950"/>
            <a:ext cx="6429375" cy="2914650"/>
          </a:xfrm>
          <a:prstGeom prst="rect">
            <a:avLst/>
          </a:prstGeom>
          <a:noFill/>
          <a:ln>
            <a:noFill/>
          </a:ln>
        </p:spPr>
      </p:pic>
      <p:pic>
        <p:nvPicPr>
          <p:cNvPr id="224" name="Google Shape;224;p20"/>
          <p:cNvPicPr preferRelativeResize="0"/>
          <p:nvPr/>
        </p:nvPicPr>
        <p:blipFill>
          <a:blip r:embed="rId4">
            <a:alphaModFix/>
          </a:blip>
          <a:stretch>
            <a:fillRect/>
          </a:stretch>
        </p:blipFill>
        <p:spPr>
          <a:xfrm>
            <a:off x="838200" y="4348600"/>
            <a:ext cx="4067175" cy="2114550"/>
          </a:xfrm>
          <a:prstGeom prst="rect">
            <a:avLst/>
          </a:prstGeom>
          <a:noFill/>
          <a:ln>
            <a:noFill/>
          </a:ln>
        </p:spPr>
      </p:pic>
      <p:pic>
        <p:nvPicPr>
          <p:cNvPr id="225" name="Google Shape;225;p20"/>
          <p:cNvPicPr preferRelativeResize="0"/>
          <p:nvPr/>
        </p:nvPicPr>
        <p:blipFill>
          <a:blip r:embed="rId5">
            <a:alphaModFix/>
          </a:blip>
          <a:stretch>
            <a:fillRect/>
          </a:stretch>
        </p:blipFill>
        <p:spPr>
          <a:xfrm>
            <a:off x="7443013" y="2233550"/>
            <a:ext cx="4619638" cy="3392546"/>
          </a:xfrm>
          <a:prstGeom prst="rect">
            <a:avLst/>
          </a:prstGeom>
          <a:noFill/>
          <a:ln>
            <a:noFill/>
          </a:ln>
        </p:spPr>
      </p:pic>
      <p:sp>
        <p:nvSpPr>
          <p:cNvPr id="226" name="Google Shape;226;p20"/>
          <p:cNvSpPr txBox="1"/>
          <p:nvPr/>
        </p:nvSpPr>
        <p:spPr>
          <a:xfrm>
            <a:off x="4905375" y="5727825"/>
            <a:ext cx="57411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pt-BR" sz="3600">
                <a:solidFill>
                  <a:schemeClr val="dk1"/>
                </a:solidFill>
                <a:latin typeface="Calibri"/>
                <a:ea typeface="Calibri"/>
                <a:cs typeface="Calibri"/>
                <a:sym typeface="Calibri"/>
              </a:rPr>
              <a:t>Detecção de objetos restritos</a:t>
            </a:r>
            <a:endParaRPr sz="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pic>
        <p:nvPicPr>
          <p:cNvPr id="3" name="Imagem 2">
            <a:extLst>
              <a:ext uri="{FF2B5EF4-FFF2-40B4-BE49-F238E27FC236}">
                <a16:creationId xmlns:a16="http://schemas.microsoft.com/office/drawing/2014/main" id="{F9F7D8ED-724E-89A7-F638-511BF8505626}"/>
              </a:ext>
            </a:extLst>
          </p:cNvPr>
          <p:cNvPicPr>
            <a:picLocks noChangeAspect="1"/>
          </p:cNvPicPr>
          <p:nvPr/>
        </p:nvPicPr>
        <p:blipFill>
          <a:blip r:embed="rId3"/>
          <a:stretch>
            <a:fillRect/>
          </a:stretch>
        </p:blipFill>
        <p:spPr>
          <a:xfrm>
            <a:off x="322730" y="1999800"/>
            <a:ext cx="6221506" cy="3054194"/>
          </a:xfrm>
          <a:prstGeom prst="rect">
            <a:avLst/>
          </a:prstGeom>
        </p:spPr>
      </p:pic>
      <p:sp>
        <p:nvSpPr>
          <p:cNvPr id="4" name="CaixaDeTexto 3">
            <a:extLst>
              <a:ext uri="{FF2B5EF4-FFF2-40B4-BE49-F238E27FC236}">
                <a16:creationId xmlns:a16="http://schemas.microsoft.com/office/drawing/2014/main" id="{6D93CD5F-BC8A-2A36-48C2-D45DA0996A81}"/>
              </a:ext>
            </a:extLst>
          </p:cNvPr>
          <p:cNvSpPr txBox="1"/>
          <p:nvPr/>
        </p:nvSpPr>
        <p:spPr>
          <a:xfrm>
            <a:off x="6544236" y="1690688"/>
            <a:ext cx="5647764" cy="4093428"/>
          </a:xfrm>
          <a:prstGeom prst="rect">
            <a:avLst/>
          </a:prstGeom>
          <a:noFill/>
        </p:spPr>
        <p:txBody>
          <a:bodyPr wrap="square">
            <a:spAutoFit/>
          </a:bodyPr>
          <a:lstStyle/>
          <a:p>
            <a:pPr marL="342900" indent="-342900">
              <a:buFont typeface="Arial" panose="020B0604020202020204" pitchFamily="34" charset="0"/>
              <a:buChar char="•"/>
            </a:pPr>
            <a:r>
              <a:rPr lang="pt-BR" sz="2000" dirty="0"/>
              <a:t>Ela garante que as saídas estejam no intervalo entre 0 e 1, e a soma de todas as saídas seja igual a 1, tornando-as interpretáveis como uma função massa de probabilidade;</a:t>
            </a:r>
          </a:p>
          <a:p>
            <a:endParaRPr lang="pt-BR" sz="2000" dirty="0"/>
          </a:p>
          <a:p>
            <a:pPr marL="342900" indent="-342900">
              <a:buFont typeface="Arial" panose="020B0604020202020204" pitchFamily="34" charset="0"/>
              <a:buChar char="•"/>
            </a:pPr>
            <a:r>
              <a:rPr lang="pt-BR" sz="2000" dirty="0"/>
              <a:t>Isso é crucial para tarefas de classificação multiclasse, onde se deseja determinar a probabilidade de um exemplo de entrada pertencer a cada classe possível;</a:t>
            </a:r>
          </a:p>
          <a:p>
            <a:endParaRPr lang="pt-BR" sz="2000" dirty="0"/>
          </a:p>
          <a:p>
            <a:pPr marL="342900" indent="-342900">
              <a:buFont typeface="Arial" panose="020B0604020202020204" pitchFamily="34" charset="0"/>
              <a:buChar char="•"/>
            </a:pPr>
            <a:r>
              <a:rPr lang="pt-BR" sz="2000" dirty="0"/>
              <a:t>Multiclasse: cada exemplo é atribuído a uma única classe exclusiva.</a:t>
            </a:r>
          </a:p>
        </p:txBody>
      </p:sp>
    </p:spTree>
    <p:extLst>
      <p:ext uri="{BB962C8B-B14F-4D97-AF65-F5344CB8AC3E}">
        <p14:creationId xmlns:p14="http://schemas.microsoft.com/office/powerpoint/2010/main" val="37276552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809" name="Google Shape;809;p82"/>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0" name="Google Shape;810;p82"/>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1" name="Google Shape;811;p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As configurações que estão dentro do edge impulse podem todas ser modificadas no código bruto, dentro do edge impulse, apenas uma parte do arquivo train.py, é mostrada, não sei o porque.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Fora isso ao editar o bloco localmente, você veh todo o código, as dependências das bibliotecas, algumas informações são necessárias implementar e instalar através de ferramentas do próprio edge impulse, outras são open source, tensorflow, keras, numpy, matplotlib, enfim.</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818" name="Google Shape;818;p83"/>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9" name="Google Shape;819;p83"/>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20" name="Google Shape;820;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Outro parâmetro configurável na interface do usuário no edge impulse, é a parte de utilizar já a quantização do seu modelo de float32 para int8, caso habilite este processo, irá demorar um pouco mais, caso contrário será mais rápido, depende também da quantidade de dados e de quantas épocas serão treinado seu modelo.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Isto tudo é possível ser visualizado no código principal, no arquivo train.py, através do arquivo baixado localmente.</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27" name="Google Shape;827;p84"/>
          <p:cNvSpPr txBox="1"/>
          <p:nvPr/>
        </p:nvSpPr>
        <p:spPr>
          <a:xfrm>
            <a:off x="836911" y="1352134"/>
            <a:ext cx="1067686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a:solidFill>
                  <a:schemeClr val="dk1"/>
                </a:solidFill>
                <a:latin typeface="Calibri"/>
                <a:ea typeface="Calibri"/>
                <a:cs typeface="Calibri"/>
                <a:sym typeface="Calibri"/>
              </a:rPr>
              <a:t>Agora abaixo é mostrado uma lista de treinamentos com base de dados distintas, analisando do melhor ao pior resultado, obtido com modelo FOMO. De acordo com artigos e também manualmente testando através de base de dados que possuam características promissoras para aplicações utilizando FOMO.</a:t>
            </a:r>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
        <p:nvSpPr>
          <p:cNvPr id="828" name="Google Shape;828;p84"/>
          <p:cNvSpPr txBox="1"/>
          <p:nvPr/>
        </p:nvSpPr>
        <p:spPr>
          <a:xfrm>
            <a:off x="836911" y="2677697"/>
            <a:ext cx="5259089" cy="37240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rgbClr val="000000"/>
                </a:solidFill>
                <a:latin typeface="Calibri"/>
                <a:ea typeface="Calibri"/>
                <a:cs typeface="Calibri"/>
                <a:sym typeface="Calibri"/>
              </a:rPr>
              <a:t>1° Treinamento</a:t>
            </a:r>
            <a:r>
              <a:rPr lang="pt-BR" sz="1800">
                <a:solidFill>
                  <a:srgbClr val="000000"/>
                </a:solidFill>
                <a:latin typeface="Calibri"/>
                <a:ea typeface="Calibri"/>
                <a:cs typeface="Calibri"/>
                <a:sym typeface="Calibri"/>
              </a:rPr>
              <a:t>: Base de dados coletada de forma manual, de objetos totalmente distintos, sendo café em uma xícara, e lâmpadas. 2 classes. </a:t>
            </a:r>
            <a:r>
              <a:rPr lang="pt-BR" sz="1800" b="1" u="sng">
                <a:solidFill>
                  <a:schemeClr val="hlink"/>
                </a:solidFill>
                <a:latin typeface="Calibri"/>
                <a:ea typeface="Calibri"/>
                <a:cs typeface="Calibri"/>
                <a:sym typeface="Calibri"/>
                <a:hlinkClick r:id="rId3"/>
              </a:rPr>
              <a:t>https://studio.edgeimpulse.com/public/366784/live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2° Treinamento</a:t>
            </a:r>
            <a:r>
              <a:rPr lang="pt-BR" sz="1800">
                <a:solidFill>
                  <a:srgbClr val="000000"/>
                </a:solidFill>
                <a:latin typeface="Calibri"/>
                <a:ea typeface="Calibri"/>
                <a:cs typeface="Calibri"/>
                <a:sym typeface="Calibri"/>
              </a:rPr>
              <a:t>:</a:t>
            </a:r>
            <a:r>
              <a:rPr lang="pt-BR" sz="1800" b="1">
                <a:solidFill>
                  <a:srgbClr val="000000"/>
                </a:solidFill>
                <a:latin typeface="Calibri"/>
                <a:ea typeface="Calibri"/>
                <a:cs typeface="Calibri"/>
                <a:sym typeface="Calibri"/>
              </a:rPr>
              <a:t> </a:t>
            </a:r>
            <a:r>
              <a:rPr lang="pt-BR" sz="1800">
                <a:solidFill>
                  <a:srgbClr val="000000"/>
                </a:solidFill>
                <a:latin typeface="Calibri"/>
                <a:ea typeface="Calibri"/>
                <a:cs typeface="Calibri"/>
                <a:sym typeface="Calibri"/>
              </a:rPr>
              <a:t>Base de dados coletada referente a uma câmera de um espaço público, de um estacionamento de carros, onde estão vários carros. 1 classe. </a:t>
            </a:r>
            <a:r>
              <a:rPr lang="pt-BR" sz="1800" b="1" u="sng">
                <a:solidFill>
                  <a:schemeClr val="hlink"/>
                </a:solidFill>
                <a:latin typeface="Calibri"/>
                <a:ea typeface="Calibri"/>
                <a:cs typeface="Calibri"/>
                <a:sym typeface="Calibri"/>
                <a:hlinkClick r:id="rId4"/>
              </a:rPr>
              <a:t>https://studio.edgeimpulse.com/public/365391/live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3°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5"/>
              </a:rPr>
              <a:t>células brancas</a:t>
            </a:r>
            <a:r>
              <a:rPr lang="pt-BR" sz="1800">
                <a:solidFill>
                  <a:srgbClr val="000000"/>
                </a:solidFill>
                <a:latin typeface="Calibri"/>
                <a:ea typeface="Calibri"/>
                <a:cs typeface="Calibri"/>
                <a:sym typeface="Calibri"/>
              </a:rPr>
              <a:t>, coletada do roboflow, catalogadas. 5 classes</a:t>
            </a:r>
            <a:r>
              <a:rPr lang="pt-BR" sz="1800" b="1">
                <a:solidFill>
                  <a:srgbClr val="000000"/>
                </a:solidFill>
                <a:latin typeface="Calibri"/>
                <a:ea typeface="Calibri"/>
                <a:cs typeface="Calibri"/>
                <a:sym typeface="Calibri"/>
              </a:rPr>
              <a:t>. </a:t>
            </a:r>
            <a:r>
              <a:rPr lang="pt-BR" sz="1800" b="1" u="sng">
                <a:solidFill>
                  <a:schemeClr val="hlink"/>
                </a:solidFill>
                <a:latin typeface="Calibri"/>
                <a:ea typeface="Calibri"/>
                <a:cs typeface="Calibri"/>
                <a:sym typeface="Calibri"/>
                <a:hlinkClick r:id="rId6"/>
              </a:rPr>
              <a:t>https://studio.edgeimpulse.com/public/365781/live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
        <p:nvSpPr>
          <p:cNvPr id="829" name="Google Shape;829;p84"/>
          <p:cNvSpPr txBox="1"/>
          <p:nvPr/>
        </p:nvSpPr>
        <p:spPr>
          <a:xfrm>
            <a:off x="6175341" y="2677697"/>
            <a:ext cx="5178459" cy="289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rgbClr val="000000"/>
                </a:solidFill>
                <a:latin typeface="Calibri"/>
                <a:ea typeface="Calibri"/>
                <a:cs typeface="Calibri"/>
                <a:sym typeface="Calibri"/>
              </a:rPr>
              <a:t>4°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7"/>
              </a:rPr>
              <a:t>gados</a:t>
            </a:r>
            <a:r>
              <a:rPr lang="pt-BR" sz="1800">
                <a:solidFill>
                  <a:srgbClr val="000000"/>
                </a:solidFill>
                <a:latin typeface="Calibri"/>
                <a:ea typeface="Calibri"/>
                <a:cs typeface="Calibri"/>
                <a:sym typeface="Calibri"/>
              </a:rPr>
              <a:t>, coletada do roboflow. 1 classe.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u="sng">
                <a:solidFill>
                  <a:schemeClr val="hlink"/>
                </a:solidFill>
                <a:latin typeface="Calibri"/>
                <a:ea typeface="Calibri"/>
                <a:cs typeface="Calibri"/>
                <a:sym typeface="Calibri"/>
                <a:hlinkClick r:id="rId8"/>
              </a:rPr>
              <a:t>https://studio.edgeimpulse.com/public/365785/live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5°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9"/>
              </a:rPr>
              <a:t>embarcações</a:t>
            </a:r>
            <a:r>
              <a:rPr lang="pt-BR" sz="1800">
                <a:solidFill>
                  <a:srgbClr val="000000"/>
                </a:solidFill>
                <a:latin typeface="Calibri"/>
                <a:ea typeface="Calibri"/>
                <a:cs typeface="Calibri"/>
                <a:sym typeface="Calibri"/>
              </a:rPr>
              <a:t>, coletada do roboflow, 10 classes.</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u="sng">
                <a:solidFill>
                  <a:schemeClr val="hlink"/>
                </a:solidFill>
                <a:latin typeface="Calibri"/>
                <a:ea typeface="Calibri"/>
                <a:cs typeface="Calibri"/>
                <a:sym typeface="Calibri"/>
                <a:hlinkClick r:id="rId10"/>
              </a:rPr>
              <a:t>https://studio.edgeimpulse.com/public/365782/live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6° Treinamento: </a:t>
            </a:r>
            <a:r>
              <a:rPr lang="pt-BR" sz="1800">
                <a:solidFill>
                  <a:srgbClr val="000000"/>
                </a:solidFill>
                <a:latin typeface="Calibri"/>
                <a:ea typeface="Calibri"/>
                <a:cs typeface="Calibri"/>
                <a:sym typeface="Calibri"/>
              </a:rPr>
              <a:t>Base de dados coletadas do </a:t>
            </a:r>
            <a:r>
              <a:rPr lang="pt-BR" sz="1800" u="sng">
                <a:solidFill>
                  <a:schemeClr val="hlink"/>
                </a:solidFill>
                <a:latin typeface="Calibri"/>
                <a:ea typeface="Calibri"/>
                <a:cs typeface="Calibri"/>
                <a:sym typeface="Calibri"/>
                <a:hlinkClick r:id="rId11"/>
              </a:rPr>
              <a:t>kaggle</a:t>
            </a:r>
            <a:r>
              <a:rPr lang="pt-BR" sz="1800">
                <a:solidFill>
                  <a:srgbClr val="000000"/>
                </a:solidFill>
                <a:latin typeface="Calibri"/>
                <a:ea typeface="Calibri"/>
                <a:cs typeface="Calibri"/>
                <a:sym typeface="Calibri"/>
              </a:rPr>
              <a:t>. 3 classes. </a:t>
            </a:r>
            <a:r>
              <a:rPr lang="pt-BR" sz="1800" b="1" u="sng">
                <a:solidFill>
                  <a:schemeClr val="hlink"/>
                </a:solidFill>
                <a:latin typeface="Calibri"/>
                <a:ea typeface="Calibri"/>
                <a:cs typeface="Calibri"/>
                <a:sym typeface="Calibri"/>
                <a:hlinkClick r:id="rId12"/>
              </a:rPr>
              <a:t>https://studio.edgeimpulse.com/public/365455/live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36" name="Google Shape;836;p85"/>
          <p:cNvSpPr txBox="1"/>
          <p:nvPr/>
        </p:nvSpPr>
        <p:spPr>
          <a:xfrm>
            <a:off x="838200" y="1388825"/>
            <a:ext cx="836857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1° Treinamento – café e lâmpada </a:t>
            </a:r>
            <a:r>
              <a:rPr lang="pt-BR" sz="1800" b="1" u="sng">
                <a:solidFill>
                  <a:schemeClr val="hlink"/>
                </a:solidFill>
                <a:latin typeface="Calibri"/>
                <a:ea typeface="Calibri"/>
                <a:cs typeface="Calibri"/>
                <a:sym typeface="Calibri"/>
                <a:hlinkClick r:id="rId3"/>
              </a:rPr>
              <a:t>https://studio.edgeimpulse.com/public/366784/live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37" name="Google Shape;837;p85"/>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38" name="Google Shape;838;p85"/>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39" name="Google Shape;839;p85"/>
          <p:cNvPicPr preferRelativeResize="0"/>
          <p:nvPr/>
        </p:nvPicPr>
        <p:blipFill rotWithShape="1">
          <a:blip r:embed="rId4">
            <a:alphaModFix/>
          </a:blip>
          <a:srcRect/>
          <a:stretch/>
        </p:blipFill>
        <p:spPr>
          <a:xfrm>
            <a:off x="1386946" y="2274169"/>
            <a:ext cx="4160308" cy="3156573"/>
          </a:xfrm>
          <a:prstGeom prst="rect">
            <a:avLst/>
          </a:prstGeom>
          <a:noFill/>
          <a:ln>
            <a:noFill/>
          </a:ln>
        </p:spPr>
      </p:pic>
      <p:pic>
        <p:nvPicPr>
          <p:cNvPr id="840" name="Google Shape;840;p85"/>
          <p:cNvPicPr preferRelativeResize="0"/>
          <p:nvPr/>
        </p:nvPicPr>
        <p:blipFill rotWithShape="1">
          <a:blip r:embed="rId5">
            <a:alphaModFix/>
          </a:blip>
          <a:srcRect b="15922"/>
          <a:stretch/>
        </p:blipFill>
        <p:spPr>
          <a:xfrm>
            <a:off x="7807120" y="2299033"/>
            <a:ext cx="3515216" cy="313170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46" name="Google Shape;846;p86"/>
          <p:cNvSpPr txBox="1"/>
          <p:nvPr/>
        </p:nvSpPr>
        <p:spPr>
          <a:xfrm>
            <a:off x="838200" y="1388825"/>
            <a:ext cx="750699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2° Treinamento – carros </a:t>
            </a:r>
            <a:r>
              <a:rPr lang="pt-BR" sz="1800" b="1" u="sng">
                <a:solidFill>
                  <a:schemeClr val="hlink"/>
                </a:solidFill>
                <a:latin typeface="Calibri"/>
                <a:ea typeface="Calibri"/>
                <a:cs typeface="Calibri"/>
                <a:sym typeface="Calibri"/>
                <a:hlinkClick r:id="rId3"/>
              </a:rPr>
              <a:t>https://studio.edgeimpulse.com/public/366459/live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47" name="Google Shape;847;p86"/>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48" name="Google Shape;848;p86"/>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49" name="Google Shape;849;p86"/>
          <p:cNvPicPr preferRelativeResize="0"/>
          <p:nvPr/>
        </p:nvPicPr>
        <p:blipFill rotWithShape="1">
          <a:blip r:embed="rId4">
            <a:alphaModFix/>
          </a:blip>
          <a:srcRect/>
          <a:stretch/>
        </p:blipFill>
        <p:spPr>
          <a:xfrm>
            <a:off x="1382897" y="2274169"/>
            <a:ext cx="4168406" cy="3049371"/>
          </a:xfrm>
          <a:prstGeom prst="rect">
            <a:avLst/>
          </a:prstGeom>
          <a:noFill/>
          <a:ln>
            <a:noFill/>
          </a:ln>
        </p:spPr>
      </p:pic>
      <p:pic>
        <p:nvPicPr>
          <p:cNvPr id="850" name="Google Shape;850;p86"/>
          <p:cNvPicPr preferRelativeResize="0"/>
          <p:nvPr/>
        </p:nvPicPr>
        <p:blipFill rotWithShape="1">
          <a:blip r:embed="rId5">
            <a:alphaModFix/>
          </a:blip>
          <a:srcRect b="15561"/>
          <a:stretch/>
        </p:blipFill>
        <p:spPr>
          <a:xfrm>
            <a:off x="8202463" y="2299033"/>
            <a:ext cx="2724530" cy="302450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56" name="Google Shape;856;p87"/>
          <p:cNvSpPr txBox="1"/>
          <p:nvPr/>
        </p:nvSpPr>
        <p:spPr>
          <a:xfrm>
            <a:off x="838200" y="1388825"/>
            <a:ext cx="83655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3° Treinamento – células brancas </a:t>
            </a:r>
            <a:r>
              <a:rPr lang="pt-BR" sz="1800" b="1" u="sng">
                <a:solidFill>
                  <a:schemeClr val="hlink"/>
                </a:solidFill>
                <a:latin typeface="Calibri"/>
                <a:ea typeface="Calibri"/>
                <a:cs typeface="Calibri"/>
                <a:sym typeface="Calibri"/>
                <a:hlinkClick r:id="rId3"/>
              </a:rPr>
              <a:t>https://studio.edgeimpulse.com/public/365781/live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57" name="Google Shape;857;p87"/>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58" name="Google Shape;858;p87"/>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59" name="Google Shape;859;p87"/>
          <p:cNvPicPr preferRelativeResize="0"/>
          <p:nvPr/>
        </p:nvPicPr>
        <p:blipFill rotWithShape="1">
          <a:blip r:embed="rId4">
            <a:alphaModFix/>
          </a:blip>
          <a:srcRect/>
          <a:stretch/>
        </p:blipFill>
        <p:spPr>
          <a:xfrm>
            <a:off x="1380871" y="2274169"/>
            <a:ext cx="4172458" cy="3064911"/>
          </a:xfrm>
          <a:prstGeom prst="rect">
            <a:avLst/>
          </a:prstGeom>
          <a:noFill/>
          <a:ln>
            <a:noFill/>
          </a:ln>
        </p:spPr>
      </p:pic>
      <p:pic>
        <p:nvPicPr>
          <p:cNvPr id="860" name="Google Shape;860;p87"/>
          <p:cNvPicPr preferRelativeResize="0"/>
          <p:nvPr/>
        </p:nvPicPr>
        <p:blipFill rotWithShape="1">
          <a:blip r:embed="rId5">
            <a:alphaModFix/>
          </a:blip>
          <a:srcRect b="20429"/>
          <a:stretch/>
        </p:blipFill>
        <p:spPr>
          <a:xfrm>
            <a:off x="7878567" y="2299034"/>
            <a:ext cx="3372321" cy="302450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66" name="Google Shape;866;p88"/>
          <p:cNvSpPr txBox="1"/>
          <p:nvPr/>
        </p:nvSpPr>
        <p:spPr>
          <a:xfrm>
            <a:off x="838200" y="1388825"/>
            <a:ext cx="744229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4° Treinamento – vacas </a:t>
            </a:r>
            <a:r>
              <a:rPr lang="pt-BR" sz="1800" b="1" u="sng">
                <a:solidFill>
                  <a:schemeClr val="hlink"/>
                </a:solidFill>
                <a:latin typeface="Calibri"/>
                <a:ea typeface="Calibri"/>
                <a:cs typeface="Calibri"/>
                <a:sym typeface="Calibri"/>
                <a:hlinkClick r:id="rId3"/>
              </a:rPr>
              <a:t>https://studio.edgeimpulse.com/public/365785/live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67" name="Google Shape;867;p88"/>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68" name="Google Shape;868;p88"/>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69" name="Google Shape;869;p88"/>
          <p:cNvPicPr preferRelativeResize="0"/>
          <p:nvPr/>
        </p:nvPicPr>
        <p:blipFill rotWithShape="1">
          <a:blip r:embed="rId4">
            <a:alphaModFix/>
          </a:blip>
          <a:srcRect/>
          <a:stretch/>
        </p:blipFill>
        <p:spPr>
          <a:xfrm>
            <a:off x="1297995" y="2299033"/>
            <a:ext cx="4338210" cy="3131556"/>
          </a:xfrm>
          <a:prstGeom prst="rect">
            <a:avLst/>
          </a:prstGeom>
          <a:noFill/>
          <a:ln>
            <a:noFill/>
          </a:ln>
        </p:spPr>
      </p:pic>
      <p:pic>
        <p:nvPicPr>
          <p:cNvPr id="870" name="Google Shape;870;p88"/>
          <p:cNvPicPr preferRelativeResize="0"/>
          <p:nvPr/>
        </p:nvPicPr>
        <p:blipFill rotWithShape="1">
          <a:blip r:embed="rId5">
            <a:alphaModFix/>
          </a:blip>
          <a:srcRect b="29447"/>
          <a:stretch/>
        </p:blipFill>
        <p:spPr>
          <a:xfrm>
            <a:off x="7649936" y="2299033"/>
            <a:ext cx="3829584" cy="302450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77" name="Google Shape;877;p89"/>
          <p:cNvSpPr txBox="1"/>
          <p:nvPr/>
        </p:nvSpPr>
        <p:spPr>
          <a:xfrm>
            <a:off x="838200" y="1388825"/>
            <a:ext cx="817544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5° Treinamento – embarcações </a:t>
            </a:r>
            <a:r>
              <a:rPr lang="pt-BR" sz="1800" b="1" u="sng">
                <a:solidFill>
                  <a:schemeClr val="hlink"/>
                </a:solidFill>
                <a:latin typeface="Calibri"/>
                <a:ea typeface="Calibri"/>
                <a:cs typeface="Calibri"/>
                <a:sym typeface="Calibri"/>
                <a:hlinkClick r:id="rId3"/>
              </a:rPr>
              <a:t>https://studio.edgeimpulse.com/public/365782/live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78" name="Google Shape;878;p89"/>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79" name="Google Shape;879;p89"/>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80" name="Google Shape;880;p89"/>
          <p:cNvPicPr preferRelativeResize="0"/>
          <p:nvPr/>
        </p:nvPicPr>
        <p:blipFill rotWithShape="1">
          <a:blip r:embed="rId4">
            <a:alphaModFix/>
          </a:blip>
          <a:srcRect/>
          <a:stretch/>
        </p:blipFill>
        <p:spPr>
          <a:xfrm>
            <a:off x="1590981" y="2312155"/>
            <a:ext cx="3752238" cy="3938608"/>
          </a:xfrm>
          <a:prstGeom prst="rect">
            <a:avLst/>
          </a:prstGeom>
          <a:noFill/>
          <a:ln>
            <a:noFill/>
          </a:ln>
        </p:spPr>
      </p:pic>
      <p:pic>
        <p:nvPicPr>
          <p:cNvPr id="881" name="Google Shape;881;p89"/>
          <p:cNvPicPr preferRelativeResize="0"/>
          <p:nvPr/>
        </p:nvPicPr>
        <p:blipFill rotWithShape="1">
          <a:blip r:embed="rId5">
            <a:alphaModFix/>
          </a:blip>
          <a:srcRect/>
          <a:stretch/>
        </p:blipFill>
        <p:spPr>
          <a:xfrm>
            <a:off x="7854968" y="2314224"/>
            <a:ext cx="3419520" cy="338160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88" name="Google Shape;888;p90"/>
          <p:cNvSpPr txBox="1"/>
          <p:nvPr/>
        </p:nvSpPr>
        <p:spPr>
          <a:xfrm>
            <a:off x="838200" y="1388825"/>
            <a:ext cx="743569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6° Treinamento – PCB’s </a:t>
            </a:r>
            <a:r>
              <a:rPr lang="pt-BR" sz="1800" b="1" u="sng">
                <a:solidFill>
                  <a:schemeClr val="hlink"/>
                </a:solidFill>
                <a:latin typeface="Calibri"/>
                <a:ea typeface="Calibri"/>
                <a:cs typeface="Calibri"/>
                <a:sym typeface="Calibri"/>
                <a:hlinkClick r:id="rId3"/>
              </a:rPr>
              <a:t>https://studio.edgeimpulse.com/public/365455/live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89" name="Google Shape;889;p90"/>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90" name="Google Shape;890;p90"/>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91" name="Google Shape;891;p90"/>
          <p:cNvPicPr preferRelativeResize="0"/>
          <p:nvPr/>
        </p:nvPicPr>
        <p:blipFill rotWithShape="1">
          <a:blip r:embed="rId4">
            <a:alphaModFix/>
          </a:blip>
          <a:srcRect/>
          <a:stretch/>
        </p:blipFill>
        <p:spPr>
          <a:xfrm>
            <a:off x="1337065" y="2299033"/>
            <a:ext cx="4260070" cy="3420752"/>
          </a:xfrm>
          <a:prstGeom prst="rect">
            <a:avLst/>
          </a:prstGeom>
          <a:noFill/>
          <a:ln>
            <a:noFill/>
          </a:ln>
        </p:spPr>
      </p:pic>
      <p:pic>
        <p:nvPicPr>
          <p:cNvPr id="892" name="Google Shape;892;p90"/>
          <p:cNvPicPr preferRelativeResize="0"/>
          <p:nvPr/>
        </p:nvPicPr>
        <p:blipFill rotWithShape="1">
          <a:blip r:embed="rId5">
            <a:alphaModFix/>
          </a:blip>
          <a:srcRect/>
          <a:stretch/>
        </p:blipFill>
        <p:spPr>
          <a:xfrm>
            <a:off x="7733074" y="2299033"/>
            <a:ext cx="3663307" cy="33296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1"/>
          <p:cNvSpPr txBox="1">
            <a:spLocks noGrp="1"/>
          </p:cNvSpPr>
          <p:nvPr>
            <p:ph type="title"/>
          </p:nvPr>
        </p:nvSpPr>
        <p:spPr>
          <a:xfrm>
            <a:off x="838200" y="6505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Modelo base - MobileNetV2</a:t>
            </a:r>
            <a:endParaRPr/>
          </a:p>
          <a:p>
            <a:pPr marL="0" lvl="0" indent="0" algn="l" rtl="0">
              <a:lnSpc>
                <a:spcPct val="90000"/>
              </a:lnSpc>
              <a:spcBef>
                <a:spcPts val="0"/>
              </a:spcBef>
              <a:spcAft>
                <a:spcPts val="0"/>
              </a:spcAft>
              <a:buClr>
                <a:schemeClr val="dk1"/>
              </a:buClr>
              <a:buSzPts val="4400"/>
              <a:buFont typeface="Calibri"/>
              <a:buNone/>
            </a:pPr>
            <a:endParaRPr/>
          </a:p>
        </p:txBody>
      </p:sp>
      <p:cxnSp>
        <p:nvCxnSpPr>
          <p:cNvPr id="232" name="Google Shape;232;p21"/>
          <p:cNvCxnSpPr>
            <a:stCxn id="233" idx="3"/>
            <a:endCxn id="234" idx="0"/>
          </p:cNvCxnSpPr>
          <p:nvPr/>
        </p:nvCxnSpPr>
        <p:spPr>
          <a:xfrm>
            <a:off x="1642300" y="3190900"/>
            <a:ext cx="408600" cy="0"/>
          </a:xfrm>
          <a:prstGeom prst="straightConnector1">
            <a:avLst/>
          </a:prstGeom>
          <a:noFill/>
          <a:ln w="28575" cap="flat" cmpd="sng">
            <a:solidFill>
              <a:schemeClr val="dk2"/>
            </a:solidFill>
            <a:prstDash val="solid"/>
            <a:round/>
            <a:headEnd type="none" w="med" len="med"/>
            <a:tailEnd type="triangle" w="med" len="med"/>
          </a:ln>
        </p:spPr>
      </p:cxnSp>
      <p:sp>
        <p:nvSpPr>
          <p:cNvPr id="234" name="Google Shape;234;p21"/>
          <p:cNvSpPr txBox="1"/>
          <p:nvPr/>
        </p:nvSpPr>
        <p:spPr>
          <a:xfrm rot="-5400000">
            <a:off x="1093150" y="2926150"/>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Layre(s)</a:t>
            </a:r>
            <a:endParaRPr sz="2100">
              <a:solidFill>
                <a:schemeClr val="dk1"/>
              </a:solidFill>
              <a:latin typeface="Calibri"/>
              <a:ea typeface="Calibri"/>
              <a:cs typeface="Calibri"/>
              <a:sym typeface="Calibri"/>
            </a:endParaRPr>
          </a:p>
        </p:txBody>
      </p:sp>
      <p:sp>
        <p:nvSpPr>
          <p:cNvPr id="235" name="Google Shape;235;p21"/>
          <p:cNvSpPr txBox="1"/>
          <p:nvPr/>
        </p:nvSpPr>
        <p:spPr>
          <a:xfrm rot="-5400000">
            <a:off x="1957561"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a:t>
            </a:r>
            <a:endParaRPr sz="2100" dirty="0">
              <a:solidFill>
                <a:schemeClr val="dk1"/>
              </a:solidFill>
              <a:latin typeface="Calibri"/>
              <a:ea typeface="Calibri"/>
              <a:cs typeface="Calibri"/>
              <a:sym typeface="Calibri"/>
            </a:endParaRPr>
          </a:p>
        </p:txBody>
      </p:sp>
      <p:cxnSp>
        <p:nvCxnSpPr>
          <p:cNvPr id="236" name="Google Shape;236;p21"/>
          <p:cNvCxnSpPr>
            <a:stCxn id="234" idx="2"/>
            <a:endCxn id="235" idx="0"/>
          </p:cNvCxnSpPr>
          <p:nvPr/>
        </p:nvCxnSpPr>
        <p:spPr>
          <a:xfrm>
            <a:off x="2580400" y="31909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37" name="Google Shape;237;p21"/>
          <p:cNvSpPr txBox="1"/>
          <p:nvPr/>
        </p:nvSpPr>
        <p:spPr>
          <a:xfrm rot="-5400000">
            <a:off x="2895753"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2</a:t>
            </a:r>
            <a:endParaRPr sz="2100" dirty="0">
              <a:solidFill>
                <a:schemeClr val="dk1"/>
              </a:solidFill>
              <a:latin typeface="Calibri"/>
              <a:ea typeface="Calibri"/>
              <a:cs typeface="Calibri"/>
              <a:sym typeface="Calibri"/>
            </a:endParaRPr>
          </a:p>
        </p:txBody>
      </p:sp>
      <p:sp>
        <p:nvSpPr>
          <p:cNvPr id="238" name="Google Shape;238;p21"/>
          <p:cNvSpPr txBox="1"/>
          <p:nvPr/>
        </p:nvSpPr>
        <p:spPr>
          <a:xfrm rot="-5400000">
            <a:off x="3833946"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3</a:t>
            </a:r>
            <a:endParaRPr sz="2100" dirty="0">
              <a:solidFill>
                <a:schemeClr val="dk1"/>
              </a:solidFill>
              <a:latin typeface="Calibri"/>
              <a:ea typeface="Calibri"/>
              <a:cs typeface="Calibri"/>
              <a:sym typeface="Calibri"/>
            </a:endParaRPr>
          </a:p>
        </p:txBody>
      </p:sp>
      <p:cxnSp>
        <p:nvCxnSpPr>
          <p:cNvPr id="239" name="Google Shape;239;p21"/>
          <p:cNvCxnSpPr/>
          <p:nvPr/>
        </p:nvCxnSpPr>
        <p:spPr>
          <a:xfrm>
            <a:off x="3549650" y="31870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0" name="Google Shape;240;p21"/>
          <p:cNvCxnSpPr/>
          <p:nvPr/>
        </p:nvCxnSpPr>
        <p:spPr>
          <a:xfrm>
            <a:off x="4487850" y="31870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1" name="Google Shape;241;p21"/>
          <p:cNvSpPr txBox="1"/>
          <p:nvPr/>
        </p:nvSpPr>
        <p:spPr>
          <a:xfrm rot="-5400000">
            <a:off x="4772153"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4</a:t>
            </a:r>
            <a:endParaRPr sz="2100" dirty="0">
              <a:solidFill>
                <a:schemeClr val="dk1"/>
              </a:solidFill>
              <a:latin typeface="Calibri"/>
              <a:ea typeface="Calibri"/>
              <a:cs typeface="Calibri"/>
              <a:sym typeface="Calibri"/>
            </a:endParaRPr>
          </a:p>
        </p:txBody>
      </p:sp>
      <p:sp>
        <p:nvSpPr>
          <p:cNvPr id="242" name="Google Shape;242;p21"/>
          <p:cNvSpPr txBox="1"/>
          <p:nvPr/>
        </p:nvSpPr>
        <p:spPr>
          <a:xfrm rot="-5400000">
            <a:off x="6326621"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17</a:t>
            </a:r>
            <a:endParaRPr sz="2100" dirty="0">
              <a:solidFill>
                <a:schemeClr val="dk1"/>
              </a:solidFill>
              <a:latin typeface="Calibri"/>
              <a:ea typeface="Calibri"/>
              <a:cs typeface="Calibri"/>
              <a:sym typeface="Calibri"/>
            </a:endParaRPr>
          </a:p>
        </p:txBody>
      </p:sp>
      <p:cxnSp>
        <p:nvCxnSpPr>
          <p:cNvPr id="243" name="Google Shape;243;p21"/>
          <p:cNvCxnSpPr/>
          <p:nvPr/>
        </p:nvCxnSpPr>
        <p:spPr>
          <a:xfrm>
            <a:off x="5426050" y="31870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4" name="Google Shape;244;p21"/>
          <p:cNvSpPr txBox="1"/>
          <p:nvPr/>
        </p:nvSpPr>
        <p:spPr>
          <a:xfrm>
            <a:off x="6518325" y="2706625"/>
            <a:ext cx="661200" cy="4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p:txBody>
      </p:sp>
      <p:cxnSp>
        <p:nvCxnSpPr>
          <p:cNvPr id="245" name="Google Shape;245;p21"/>
          <p:cNvCxnSpPr/>
          <p:nvPr/>
        </p:nvCxnSpPr>
        <p:spPr>
          <a:xfrm>
            <a:off x="6364250"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6" name="Google Shape;246;p21"/>
          <p:cNvCxnSpPr/>
          <p:nvPr/>
        </p:nvCxnSpPr>
        <p:spPr>
          <a:xfrm>
            <a:off x="6949425"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7" name="Google Shape;247;p21"/>
          <p:cNvSpPr txBox="1"/>
          <p:nvPr/>
        </p:nvSpPr>
        <p:spPr>
          <a:xfrm rot="-5400000">
            <a:off x="7142500" y="2933950"/>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Layer(s)</a:t>
            </a:r>
            <a:endParaRPr sz="2100">
              <a:solidFill>
                <a:schemeClr val="dk1"/>
              </a:solidFill>
              <a:latin typeface="Calibri"/>
              <a:ea typeface="Calibri"/>
              <a:cs typeface="Calibri"/>
              <a:sym typeface="Calibri"/>
            </a:endParaRPr>
          </a:p>
        </p:txBody>
      </p:sp>
      <p:cxnSp>
        <p:nvCxnSpPr>
          <p:cNvPr id="248" name="Google Shape;248;p21"/>
          <p:cNvCxnSpPr/>
          <p:nvPr/>
        </p:nvCxnSpPr>
        <p:spPr>
          <a:xfrm>
            <a:off x="7918725"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9" name="Google Shape;249;p21"/>
          <p:cNvCxnSpPr/>
          <p:nvPr/>
        </p:nvCxnSpPr>
        <p:spPr>
          <a:xfrm>
            <a:off x="8629750"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50" name="Google Shape;250;p21"/>
          <p:cNvSpPr txBox="1"/>
          <p:nvPr/>
        </p:nvSpPr>
        <p:spPr>
          <a:xfrm rot="-5400000">
            <a:off x="8035121" y="2829100"/>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51" name="Google Shape;251;p21"/>
          <p:cNvSpPr txBox="1"/>
          <p:nvPr/>
        </p:nvSpPr>
        <p:spPr>
          <a:xfrm rot="-5400000">
            <a:off x="8851000" y="2933950"/>
            <a:ext cx="2445000" cy="529500"/>
          </a:xfrm>
          <a:prstGeom prst="rect">
            <a:avLst/>
          </a:prstGeom>
          <a:solidFill>
            <a:srgbClr val="00FF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Softmax</a:t>
            </a:r>
            <a:endParaRPr sz="2100">
              <a:solidFill>
                <a:schemeClr val="dk1"/>
              </a:solidFill>
              <a:latin typeface="Calibri"/>
              <a:ea typeface="Calibri"/>
              <a:cs typeface="Calibri"/>
              <a:sym typeface="Calibri"/>
            </a:endParaRPr>
          </a:p>
        </p:txBody>
      </p:sp>
      <p:cxnSp>
        <p:nvCxnSpPr>
          <p:cNvPr id="252" name="Google Shape;252;p21"/>
          <p:cNvCxnSpPr/>
          <p:nvPr/>
        </p:nvCxnSpPr>
        <p:spPr>
          <a:xfrm>
            <a:off x="9627225"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53" name="Google Shape;253;p21"/>
          <p:cNvCxnSpPr/>
          <p:nvPr/>
        </p:nvCxnSpPr>
        <p:spPr>
          <a:xfrm>
            <a:off x="10338250"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54" name="Google Shape;254;p21"/>
          <p:cNvSpPr txBox="1"/>
          <p:nvPr/>
        </p:nvSpPr>
        <p:spPr>
          <a:xfrm>
            <a:off x="10624700" y="2638000"/>
            <a:ext cx="1390500" cy="1267800"/>
          </a:xfrm>
          <a:prstGeom prst="rect">
            <a:avLst/>
          </a:prstGeom>
          <a:solidFill>
            <a:srgbClr val="EA99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a:solidFill>
                  <a:schemeClr val="dk1"/>
                </a:solidFill>
                <a:latin typeface="Calibri"/>
                <a:ea typeface="Calibri"/>
                <a:cs typeface="Calibri"/>
                <a:sym typeface="Calibri"/>
              </a:rPr>
              <a:t>Class predictions for image</a:t>
            </a:r>
            <a:endParaRPr sz="2000" b="1">
              <a:solidFill>
                <a:schemeClr val="dk1"/>
              </a:solidFill>
              <a:latin typeface="Calibri"/>
              <a:ea typeface="Calibri"/>
              <a:cs typeface="Calibri"/>
              <a:sym typeface="Calibri"/>
            </a:endParaRPr>
          </a:p>
        </p:txBody>
      </p:sp>
      <p:pic>
        <p:nvPicPr>
          <p:cNvPr id="255" name="Google Shape;255;p21"/>
          <p:cNvPicPr preferRelativeResize="0"/>
          <p:nvPr/>
        </p:nvPicPr>
        <p:blipFill>
          <a:blip r:embed="rId3">
            <a:alphaModFix/>
          </a:blip>
          <a:stretch>
            <a:fillRect/>
          </a:stretch>
        </p:blipFill>
        <p:spPr>
          <a:xfrm>
            <a:off x="444400" y="2599100"/>
            <a:ext cx="1197850" cy="11992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899" name="Google Shape;899;p9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a:t>Vantagens:  </a:t>
            </a:r>
            <a:endParaRPr/>
          </a:p>
          <a:p>
            <a:pPr marL="685800" lvl="1" indent="-228600" algn="l" rtl="0">
              <a:lnSpc>
                <a:spcPct val="90000"/>
              </a:lnSpc>
              <a:spcBef>
                <a:spcPts val="500"/>
              </a:spcBef>
              <a:spcAft>
                <a:spcPts val="0"/>
              </a:spcAft>
              <a:buClr>
                <a:schemeClr val="dk1"/>
              </a:buClr>
              <a:buSzPts val="2400"/>
              <a:buChar char="•"/>
            </a:pPr>
            <a:r>
              <a:rPr lang="pt-BR"/>
              <a:t>Contagem, rastreamento de objetos em tempo real em até 30 vezes menos poder de processamento e memória do que MobileNet SSD ou YOLOv5.</a:t>
            </a:r>
            <a:endParaRPr/>
          </a:p>
          <a:p>
            <a:pPr marL="685800" lvl="1" indent="-228600" algn="l" rtl="0">
              <a:lnSpc>
                <a:spcPct val="90000"/>
              </a:lnSpc>
              <a:spcBef>
                <a:spcPts val="500"/>
              </a:spcBef>
              <a:spcAft>
                <a:spcPts val="0"/>
              </a:spcAft>
              <a:buClr>
                <a:schemeClr val="dk1"/>
              </a:buClr>
              <a:buSzPts val="2400"/>
              <a:buChar char="•"/>
            </a:pPr>
            <a:r>
              <a:rPr lang="pt-BR"/>
              <a:t>Captura 60 frames por segundo em uma raspberry pi 4.</a:t>
            </a:r>
            <a:endParaRPr/>
          </a:p>
          <a:p>
            <a:pPr marL="685800" lvl="1" indent="-228600" algn="l" rtl="0">
              <a:lnSpc>
                <a:spcPct val="90000"/>
              </a:lnSpc>
              <a:spcBef>
                <a:spcPts val="500"/>
              </a:spcBef>
              <a:spcAft>
                <a:spcPts val="0"/>
              </a:spcAft>
              <a:buClr>
                <a:schemeClr val="dk1"/>
              </a:buClr>
              <a:buSzPts val="2400"/>
              <a:buChar char="•"/>
            </a:pPr>
            <a:r>
              <a:rPr lang="pt-BR"/>
              <a:t>Modelo enxuto, fácil implementações em diversas placas. Escalação desde os menores microcontroladores até gateways, servers com GPU.</a:t>
            </a:r>
            <a:endParaRPr/>
          </a:p>
          <a:p>
            <a:pPr marL="685800" lvl="1" indent="-228600" algn="l" rtl="0">
              <a:lnSpc>
                <a:spcPct val="90000"/>
              </a:lnSpc>
              <a:spcBef>
                <a:spcPts val="500"/>
              </a:spcBef>
              <a:spcAft>
                <a:spcPts val="0"/>
              </a:spcAft>
              <a:buClr>
                <a:schemeClr val="dk1"/>
              </a:buClr>
              <a:buSzPts val="2400"/>
              <a:buChar char="•"/>
            </a:pPr>
            <a:r>
              <a:rPr lang="pt-BR"/>
              <a:t>Processamento de memória flash e RAM muito baixo.</a:t>
            </a:r>
            <a:endParaRPr/>
          </a:p>
          <a:p>
            <a:pPr marL="685800" lvl="1" indent="-228600" algn="l" rtl="0">
              <a:lnSpc>
                <a:spcPct val="90000"/>
              </a:lnSpc>
              <a:spcBef>
                <a:spcPts val="500"/>
              </a:spcBef>
              <a:spcAft>
                <a:spcPts val="0"/>
              </a:spcAft>
              <a:buClr>
                <a:schemeClr val="dk1"/>
              </a:buClr>
              <a:buSzPts val="2400"/>
              <a:buChar char="•"/>
            </a:pPr>
            <a:r>
              <a:rPr lang="pt-BR"/>
              <a:t>Poucos parâmetros treináveis. O que fornece uma facilidade e rapidez ao treinar.</a:t>
            </a:r>
            <a:endParaRPr/>
          </a:p>
          <a:p>
            <a:pPr marL="685800" lvl="1" indent="-228600" algn="l" rtl="0">
              <a:lnSpc>
                <a:spcPct val="90000"/>
              </a:lnSpc>
              <a:spcBef>
                <a:spcPts val="500"/>
              </a:spcBef>
              <a:spcAft>
                <a:spcPts val="0"/>
              </a:spcAft>
              <a:buClr>
                <a:schemeClr val="dk1"/>
              </a:buClr>
              <a:buSzPts val="2400"/>
              <a:buChar char="•"/>
            </a:pPr>
            <a:r>
              <a:rPr lang="pt-BR"/>
              <a:t>Utiliza em média de de 200Kb RAM a 1M RAM. Depende dos dados.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906" name="Google Shape;906;p9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a:t>Desvantagens:</a:t>
            </a:r>
            <a:endParaRPr/>
          </a:p>
          <a:p>
            <a:pPr marL="685800" lvl="1" indent="-228600" algn="l" rtl="0">
              <a:lnSpc>
                <a:spcPct val="90000"/>
              </a:lnSpc>
              <a:spcBef>
                <a:spcPts val="500"/>
              </a:spcBef>
              <a:spcAft>
                <a:spcPts val="0"/>
              </a:spcAft>
              <a:buClr>
                <a:schemeClr val="dk1"/>
              </a:buClr>
              <a:buSzPts val="2400"/>
              <a:buChar char="•"/>
            </a:pPr>
            <a:r>
              <a:rPr lang="pt-BR"/>
              <a:t>O FOMO não gera caixas delimitadoras, mas fornece a localização do objeto usando centroides.</a:t>
            </a:r>
            <a:endParaRPr/>
          </a:p>
          <a:p>
            <a:pPr marL="685800" lvl="1" indent="-228600" algn="l" rtl="0">
              <a:lnSpc>
                <a:spcPct val="90000"/>
              </a:lnSpc>
              <a:spcBef>
                <a:spcPts val="500"/>
              </a:spcBef>
              <a:spcAft>
                <a:spcPts val="0"/>
              </a:spcAft>
              <a:buClr>
                <a:schemeClr val="dk1"/>
              </a:buClr>
              <a:buSzPts val="2400"/>
              <a:buChar char="•"/>
            </a:pPr>
            <a:r>
              <a:rPr lang="pt-BR"/>
              <a:t>O FOMO funciona melhor se os objetos tiverem tamanhos semelhantes.</a:t>
            </a:r>
            <a:endParaRPr/>
          </a:p>
          <a:p>
            <a:pPr marL="685800" lvl="1" indent="-228600" algn="l" rtl="0">
              <a:lnSpc>
                <a:spcPct val="90000"/>
              </a:lnSpc>
              <a:spcBef>
                <a:spcPts val="500"/>
              </a:spcBef>
              <a:spcAft>
                <a:spcPts val="0"/>
              </a:spcAft>
              <a:buClr>
                <a:schemeClr val="dk1"/>
              </a:buClr>
              <a:buSzPts val="2400"/>
              <a:buChar char="•"/>
            </a:pPr>
            <a:r>
              <a:rPr lang="pt-BR"/>
              <a:t>Os objetos não devem estar muito próximos uns dos outros, embora isso possa ser otimizado aumentando a resolução de entrada da imagem.</a:t>
            </a:r>
            <a:endParaRPr/>
          </a:p>
          <a:p>
            <a:pPr marL="685800" lvl="1" indent="-228600" algn="l" rtl="0">
              <a:lnSpc>
                <a:spcPct val="90000"/>
              </a:lnSpc>
              <a:spcBef>
                <a:spcPts val="500"/>
              </a:spcBef>
              <a:spcAft>
                <a:spcPts val="0"/>
              </a:spcAft>
              <a:buClr>
                <a:schemeClr val="dk1"/>
              </a:buClr>
              <a:buSzPts val="2400"/>
              <a:buChar char="•"/>
            </a:pPr>
            <a:r>
              <a:rPr lang="pt-BR"/>
              <a:t>Redimensionamento dos dados é importante e recomendado que seja pequena a imagem, devido ao achatamento feito no modelo FOMO para não perder muitas características. Utilizando 96x96, ou seja, em uma câmera boa, com o tamanho maior de captura, a imagem ao utilizar FOMO, a imagem do vídeo ficará embaçada, pois o modelo faz um achatamento muito grande dividindo por 8 altura e largura da imagem.</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9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913" name="Google Shape;913;p9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pt-BR" b="1"/>
              <a:t>As limitações do Fomo são:</a:t>
            </a:r>
            <a:endParaRPr b="1"/>
          </a:p>
          <a:p>
            <a:pPr marL="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cada célula tem seu próprio classificador;</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pequenos objetos podem ser perdidos;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objetos vizinhos podem ficar agrupados;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extremidades de objetos longos podem ser ignoradas;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muitos objetos ou classes: use Yolov5.</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9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sp>
        <p:nvSpPr>
          <p:cNvPr id="919" name="Google Shape;919;p9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pt-BR"/>
              <a:t>Contagem de carros para uma cidade, estacionamento, shopping etc.</a:t>
            </a:r>
            <a:endParaRPr/>
          </a:p>
          <a:p>
            <a:pPr marL="228600" lvl="0" indent="-228600" algn="l" rtl="0">
              <a:lnSpc>
                <a:spcPct val="90000"/>
              </a:lnSpc>
              <a:spcBef>
                <a:spcPts val="1000"/>
              </a:spcBef>
              <a:spcAft>
                <a:spcPts val="0"/>
              </a:spcAft>
              <a:buClr>
                <a:schemeClr val="dk1"/>
              </a:buClr>
              <a:buSzPct val="100000"/>
              <a:buChar char="•"/>
            </a:pPr>
            <a:r>
              <a:rPr lang="pt-BR"/>
              <a:t>Contagem de abelhas para perto de uma colmeia, para avaliação e verificação de ambiente se está adequado, se possui alguma vespa perto, e necessitaria de algum alerta ou utilização de meio para controle e afastamento.</a:t>
            </a:r>
            <a:endParaRPr/>
          </a:p>
          <a:p>
            <a:pPr marL="228600" lvl="0" indent="-228600" algn="l" rtl="0">
              <a:lnSpc>
                <a:spcPct val="90000"/>
              </a:lnSpc>
              <a:spcBef>
                <a:spcPts val="1000"/>
              </a:spcBef>
              <a:spcAft>
                <a:spcPts val="0"/>
              </a:spcAft>
              <a:buClr>
                <a:schemeClr val="dk1"/>
              </a:buClr>
              <a:buSzPct val="100000"/>
              <a:buChar char="•"/>
            </a:pPr>
            <a:r>
              <a:rPr lang="pt-BR"/>
              <a:t>Contagem de objetos distintos, para controle, exemplo em uma creche com crianças para controle e eventual perda, ou até mesmo risco para ela caso venha a ingerir algum objeto.</a:t>
            </a:r>
            <a:endParaRPr/>
          </a:p>
          <a:p>
            <a:pPr marL="228600" lvl="0" indent="-228600" algn="l" rtl="0">
              <a:lnSpc>
                <a:spcPct val="90000"/>
              </a:lnSpc>
              <a:spcBef>
                <a:spcPts val="1000"/>
              </a:spcBef>
              <a:spcAft>
                <a:spcPts val="0"/>
              </a:spcAft>
              <a:buClr>
                <a:schemeClr val="dk1"/>
              </a:buClr>
              <a:buSzPct val="100000"/>
              <a:buChar char="•"/>
            </a:pPr>
            <a:r>
              <a:rPr lang="pt-BR"/>
              <a:t>Detecção e contagem de células brancas, em uma amostra de sangue, para eventual avaliação médica.</a:t>
            </a:r>
            <a:endParaRPr/>
          </a:p>
          <a:p>
            <a:pPr marL="228600" lvl="0" indent="-228600" algn="l" rtl="0">
              <a:lnSpc>
                <a:spcPct val="90000"/>
              </a:lnSpc>
              <a:spcBef>
                <a:spcPts val="1000"/>
              </a:spcBef>
              <a:spcAft>
                <a:spcPts val="0"/>
              </a:spcAft>
              <a:buClr>
                <a:schemeClr val="dk1"/>
              </a:buClr>
              <a:buSzPct val="100000"/>
              <a:buChar char="•"/>
            </a:pPr>
            <a:r>
              <a:rPr lang="pt-BR"/>
              <a:t>Contagem de gados ou vacas, em pastos para controle de animais, e distanciamento e principalmente roubos e furtos de animais. Não necessariamente gados, podem ser pássaros enfim.</a:t>
            </a:r>
            <a:endParaRPr/>
          </a:p>
          <a:p>
            <a:pPr marL="228600" lvl="0" indent="-228600" algn="l" rtl="0">
              <a:lnSpc>
                <a:spcPct val="90000"/>
              </a:lnSpc>
              <a:spcBef>
                <a:spcPts val="1000"/>
              </a:spcBef>
              <a:spcAft>
                <a:spcPts val="0"/>
              </a:spcAft>
              <a:buClr>
                <a:schemeClr val="dk1"/>
              </a:buClr>
              <a:buSzPct val="100000"/>
              <a:buChar char="•"/>
            </a:pPr>
            <a:r>
              <a:rPr lang="pt-BR"/>
              <a:t>Contagem de pequenos objetos em uma esteira a fim de detectar estes em sequencia, como parafusos, ruelas, enfim em uma esteira de produção, para validação e contagem.</a:t>
            </a: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9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pic>
        <p:nvPicPr>
          <p:cNvPr id="925" name="Google Shape;925;p95"/>
          <p:cNvPicPr preferRelativeResize="0"/>
          <p:nvPr/>
        </p:nvPicPr>
        <p:blipFill>
          <a:blip r:embed="rId3">
            <a:alphaModFix/>
          </a:blip>
          <a:stretch>
            <a:fillRect/>
          </a:stretch>
        </p:blipFill>
        <p:spPr>
          <a:xfrm>
            <a:off x="374075" y="1753199"/>
            <a:ext cx="4103875" cy="2933625"/>
          </a:xfrm>
          <a:prstGeom prst="rect">
            <a:avLst/>
          </a:prstGeom>
          <a:noFill/>
          <a:ln>
            <a:noFill/>
          </a:ln>
        </p:spPr>
      </p:pic>
      <p:pic>
        <p:nvPicPr>
          <p:cNvPr id="926" name="Google Shape;926;p95"/>
          <p:cNvPicPr preferRelativeResize="0"/>
          <p:nvPr/>
        </p:nvPicPr>
        <p:blipFill rotWithShape="1">
          <a:blip r:embed="rId4">
            <a:alphaModFix/>
          </a:blip>
          <a:srcRect l="11803" r="5188" b="3688"/>
          <a:stretch/>
        </p:blipFill>
        <p:spPr>
          <a:xfrm>
            <a:off x="4568300" y="3372325"/>
            <a:ext cx="2103125" cy="2165025"/>
          </a:xfrm>
          <a:prstGeom prst="rect">
            <a:avLst/>
          </a:prstGeom>
          <a:noFill/>
          <a:ln>
            <a:noFill/>
          </a:ln>
        </p:spPr>
      </p:pic>
      <p:pic>
        <p:nvPicPr>
          <p:cNvPr id="927" name="Google Shape;927;p95"/>
          <p:cNvPicPr preferRelativeResize="0"/>
          <p:nvPr/>
        </p:nvPicPr>
        <p:blipFill>
          <a:blip r:embed="rId5">
            <a:alphaModFix/>
          </a:blip>
          <a:stretch>
            <a:fillRect/>
          </a:stretch>
        </p:blipFill>
        <p:spPr>
          <a:xfrm>
            <a:off x="4568300" y="1433001"/>
            <a:ext cx="1676400" cy="1676400"/>
          </a:xfrm>
          <a:prstGeom prst="rect">
            <a:avLst/>
          </a:prstGeom>
          <a:noFill/>
          <a:ln>
            <a:noFill/>
          </a:ln>
        </p:spPr>
      </p:pic>
      <p:pic>
        <p:nvPicPr>
          <p:cNvPr id="928" name="Google Shape;928;p95"/>
          <p:cNvPicPr preferRelativeResize="0"/>
          <p:nvPr/>
        </p:nvPicPr>
        <p:blipFill rotWithShape="1">
          <a:blip r:embed="rId6">
            <a:alphaModFix/>
          </a:blip>
          <a:srcRect l="14144" t="6677" r="14953" b="5456"/>
          <a:stretch/>
        </p:blipFill>
        <p:spPr>
          <a:xfrm>
            <a:off x="6761775" y="3372325"/>
            <a:ext cx="2079339" cy="2123600"/>
          </a:xfrm>
          <a:prstGeom prst="rect">
            <a:avLst/>
          </a:prstGeom>
          <a:noFill/>
          <a:ln>
            <a:noFill/>
          </a:ln>
        </p:spPr>
      </p:pic>
      <p:pic>
        <p:nvPicPr>
          <p:cNvPr id="929" name="Google Shape;929;p95"/>
          <p:cNvPicPr preferRelativeResize="0"/>
          <p:nvPr/>
        </p:nvPicPr>
        <p:blipFill>
          <a:blip r:embed="rId7">
            <a:alphaModFix/>
          </a:blip>
          <a:stretch>
            <a:fillRect/>
          </a:stretch>
        </p:blipFill>
        <p:spPr>
          <a:xfrm>
            <a:off x="6335044" y="1433000"/>
            <a:ext cx="1653006" cy="1676400"/>
          </a:xfrm>
          <a:prstGeom prst="rect">
            <a:avLst/>
          </a:prstGeom>
          <a:noFill/>
          <a:ln>
            <a:noFill/>
          </a:ln>
        </p:spPr>
      </p:pic>
      <p:pic>
        <p:nvPicPr>
          <p:cNvPr id="930" name="Google Shape;930;p95"/>
          <p:cNvPicPr preferRelativeResize="0"/>
          <p:nvPr/>
        </p:nvPicPr>
        <p:blipFill>
          <a:blip r:embed="rId8">
            <a:alphaModFix/>
          </a:blip>
          <a:stretch>
            <a:fillRect/>
          </a:stretch>
        </p:blipFill>
        <p:spPr>
          <a:xfrm>
            <a:off x="8078400" y="1440764"/>
            <a:ext cx="1653000" cy="1660871"/>
          </a:xfrm>
          <a:prstGeom prst="rect">
            <a:avLst/>
          </a:prstGeom>
          <a:noFill/>
          <a:ln>
            <a:noFill/>
          </a:ln>
        </p:spPr>
      </p:pic>
      <p:pic>
        <p:nvPicPr>
          <p:cNvPr id="931" name="Google Shape;931;p95"/>
          <p:cNvPicPr preferRelativeResize="0"/>
          <p:nvPr/>
        </p:nvPicPr>
        <p:blipFill>
          <a:blip r:embed="rId9">
            <a:alphaModFix/>
          </a:blip>
          <a:stretch>
            <a:fillRect/>
          </a:stretch>
        </p:blipFill>
        <p:spPr>
          <a:xfrm>
            <a:off x="9835675" y="1440713"/>
            <a:ext cx="1653000" cy="1660987"/>
          </a:xfrm>
          <a:prstGeom prst="rect">
            <a:avLst/>
          </a:prstGeom>
          <a:noFill/>
          <a:ln>
            <a:noFill/>
          </a:ln>
        </p:spPr>
      </p:pic>
      <p:pic>
        <p:nvPicPr>
          <p:cNvPr id="932" name="Google Shape;932;p95"/>
          <p:cNvPicPr preferRelativeResize="0"/>
          <p:nvPr/>
        </p:nvPicPr>
        <p:blipFill>
          <a:blip r:embed="rId10">
            <a:alphaModFix/>
          </a:blip>
          <a:stretch>
            <a:fillRect/>
          </a:stretch>
        </p:blipFill>
        <p:spPr>
          <a:xfrm>
            <a:off x="9009250" y="3372325"/>
            <a:ext cx="2103125" cy="21031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9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38" name="Google Shape;938;p9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A seguir são feitas comparações com </a:t>
            </a:r>
            <a:r>
              <a:rPr lang="pt-BR" b="1"/>
              <a:t>MobileNetSSD</a:t>
            </a:r>
            <a:r>
              <a:rPr lang="pt-BR"/>
              <a:t>, </a:t>
            </a:r>
            <a:r>
              <a:rPr lang="pt-BR" b="1"/>
              <a:t>YOLOV5n</a:t>
            </a:r>
            <a:r>
              <a:rPr lang="pt-BR"/>
              <a:t> e melhoramentos que foram feitos em artigos que abordam </a:t>
            </a:r>
            <a:r>
              <a:rPr lang="pt-BR" b="1"/>
              <a:t>FOMO </a:t>
            </a:r>
            <a:r>
              <a:rPr lang="pt-BR"/>
              <a:t>e verificação com desempenho destes.</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Um ponto importante a ressaltar, dentro do EDGE IMPULSE é possível utilizar estes modelos, porém dependendo do tamanho da base de dados MobileNetSSD retorna problemas, assim caso passe também do tempo limite ofertado pelo teste de 15 dias ou perfil pessoal de 20 minutos.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9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45" name="Google Shape;945;p97"/>
          <p:cNvSpPr txBox="1">
            <a:spLocks noGrp="1"/>
          </p:cNvSpPr>
          <p:nvPr>
            <p:ph type="body" idx="1"/>
          </p:nvPr>
        </p:nvSpPr>
        <p:spPr>
          <a:xfrm>
            <a:off x="838200" y="1825625"/>
            <a:ext cx="52578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200"/>
              <a:buChar char="•"/>
            </a:pPr>
            <a:r>
              <a:rPr lang="pt-BR" sz="1200" b="1"/>
              <a:t>1° Treinamento: Base de dados (café em uma xícara, e lâmpadas). 2 classes.</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050" b="1" u="sng">
                <a:solidFill>
                  <a:schemeClr val="hlink"/>
                </a:solidFill>
                <a:hlinkClick r:id="rId3"/>
              </a:rPr>
              <a:t>https://studio.edgeimpulse.com/public/366784/live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4"/>
              </a:rPr>
              <a:t>https://studio.edgeimpulse.com/public/366452/live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5"/>
              </a:rPr>
              <a:t>https://studio.edgeimpulse.com/public/366536/live</a:t>
            </a:r>
            <a:endParaRPr sz="1200" b="1"/>
          </a:p>
          <a:p>
            <a:pPr marL="228600" lvl="0" indent="-228600" algn="l" rtl="0">
              <a:lnSpc>
                <a:spcPct val="90000"/>
              </a:lnSpc>
              <a:spcBef>
                <a:spcPts val="1000"/>
              </a:spcBef>
              <a:spcAft>
                <a:spcPts val="0"/>
              </a:spcAft>
              <a:buClr>
                <a:schemeClr val="dk1"/>
              </a:buClr>
              <a:buSzPts val="1200"/>
              <a:buChar char="•"/>
            </a:pPr>
            <a:r>
              <a:rPr lang="pt-BR" sz="1200" b="1"/>
              <a:t>2° Treinamento: Base de dados (estacionamento de carros). 1 classe.</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6"/>
              </a:rPr>
              <a:t>https://studio.edgeimpulse.com/public/366459/live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7"/>
              </a:rPr>
              <a:t>https://studio.edgeimpulse.com/public/366541/live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8"/>
              </a:rPr>
              <a:t>https://studio.edgeimpulse.com/public/366538/live</a:t>
            </a:r>
            <a:endParaRPr sz="1200" b="1"/>
          </a:p>
          <a:p>
            <a:pPr marL="228600" lvl="0" indent="-228600" algn="l" rtl="0">
              <a:lnSpc>
                <a:spcPct val="90000"/>
              </a:lnSpc>
              <a:spcBef>
                <a:spcPts val="1000"/>
              </a:spcBef>
              <a:spcAft>
                <a:spcPts val="0"/>
              </a:spcAft>
              <a:buClr>
                <a:schemeClr val="dk1"/>
              </a:buClr>
              <a:buSzPts val="1200"/>
              <a:buChar char="•"/>
            </a:pPr>
            <a:r>
              <a:rPr lang="pt-BR" sz="1200" b="1"/>
              <a:t>3° Treinamento: Base de dados de </a:t>
            </a:r>
            <a:r>
              <a:rPr lang="pt-BR" sz="1200" b="1" u="sng">
                <a:solidFill>
                  <a:schemeClr val="hlink"/>
                </a:solidFill>
                <a:hlinkClick r:id="rId9"/>
              </a:rPr>
              <a:t>células brancas</a:t>
            </a:r>
            <a:r>
              <a:rPr lang="pt-BR" sz="1200" b="1"/>
              <a:t>, coletada do roboflow, catalogadas. 5 classes.</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10"/>
              </a:rPr>
              <a:t>https://studio.edgeimpulse.com/public/365781/live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11"/>
              </a:rPr>
              <a:t>https://studio.edgeimpulse.com/public/366543/live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12"/>
              </a:rPr>
              <a:t>https://studio.edgeimpulse.com/public/366542/live</a:t>
            </a:r>
            <a:endParaRPr sz="1200" b="1"/>
          </a:p>
          <a:p>
            <a:pPr marL="228600" lvl="0" indent="-228600" algn="l" rtl="0">
              <a:lnSpc>
                <a:spcPct val="90000"/>
              </a:lnSpc>
              <a:spcBef>
                <a:spcPts val="1000"/>
              </a:spcBef>
              <a:spcAft>
                <a:spcPts val="0"/>
              </a:spcAft>
              <a:buClr>
                <a:schemeClr val="dk1"/>
              </a:buClr>
              <a:buSzPts val="1200"/>
              <a:buChar char="•"/>
            </a:pPr>
            <a:r>
              <a:rPr lang="pt-BR" sz="1200" b="1"/>
              <a:t>4° Treinamento: Base de dados de </a:t>
            </a:r>
            <a:r>
              <a:rPr lang="pt-BR" sz="1200" b="1" u="sng">
                <a:solidFill>
                  <a:schemeClr val="hlink"/>
                </a:solidFill>
                <a:hlinkClick r:id="rId13"/>
              </a:rPr>
              <a:t>gados</a:t>
            </a:r>
            <a:r>
              <a:rPr lang="pt-BR" sz="1200" b="1"/>
              <a:t>, coletada do roboflow. 1 classe.</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14"/>
              </a:rPr>
              <a:t>https://studio.edgeimpulse.com/public/365785/live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15"/>
              </a:rPr>
              <a:t>https://studio.edgeimpulse.com/public/366545/live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16"/>
              </a:rPr>
              <a:t>https://studio.edgeimpulse.com/public/366544/live</a:t>
            </a:r>
            <a:endParaRPr sz="1200" b="1"/>
          </a:p>
        </p:txBody>
      </p:sp>
      <p:sp>
        <p:nvSpPr>
          <p:cNvPr id="946" name="Google Shape;946;p97"/>
          <p:cNvSpPr txBox="1"/>
          <p:nvPr/>
        </p:nvSpPr>
        <p:spPr>
          <a:xfrm>
            <a:off x="6096000" y="1825625"/>
            <a:ext cx="52578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5° Treinamento: Base de dados de </a:t>
            </a:r>
            <a:r>
              <a:rPr lang="pt-BR" sz="1200" b="1" u="sng">
                <a:solidFill>
                  <a:schemeClr val="hlink"/>
                </a:solidFill>
                <a:latin typeface="Calibri"/>
                <a:ea typeface="Calibri"/>
                <a:cs typeface="Calibri"/>
                <a:sym typeface="Calibri"/>
                <a:hlinkClick r:id="rId17"/>
              </a:rPr>
              <a:t>embarcações</a:t>
            </a:r>
            <a:r>
              <a:rPr lang="pt-BR" sz="1200" b="1">
                <a:solidFill>
                  <a:srgbClr val="000000"/>
                </a:solidFill>
                <a:latin typeface="Calibri"/>
                <a:ea typeface="Calibri"/>
                <a:cs typeface="Calibri"/>
                <a:sym typeface="Calibri"/>
              </a:rPr>
              <a:t>, coletada do roboflow, 10 classes.</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FOMO </a:t>
            </a:r>
            <a:r>
              <a:rPr lang="pt-BR" sz="1200" b="1" u="sng">
                <a:solidFill>
                  <a:schemeClr val="hlink"/>
                </a:solidFill>
                <a:latin typeface="Calibri"/>
                <a:ea typeface="Calibri"/>
                <a:cs typeface="Calibri"/>
                <a:sym typeface="Calibri"/>
                <a:hlinkClick r:id="rId18"/>
              </a:rPr>
              <a:t>https://studio.edgeimpulse.com/public/365782/live</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MOBILENET SSD </a:t>
            </a:r>
            <a:r>
              <a:rPr lang="pt-BR" sz="1200" b="1" u="sng">
                <a:solidFill>
                  <a:schemeClr val="hlink"/>
                </a:solidFill>
                <a:latin typeface="Calibri"/>
                <a:ea typeface="Calibri"/>
                <a:cs typeface="Calibri"/>
                <a:sym typeface="Calibri"/>
                <a:hlinkClick r:id="rId19"/>
              </a:rPr>
              <a:t>https://colab.research.google.com/drive/1qOVa1FPsbolQKbdun2ChcXywgVG4Wwqp?usp=sharing</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chemeClr val="dk1"/>
              </a:buClr>
              <a:buSzPts val="1200"/>
              <a:buFont typeface="Arial"/>
              <a:buChar char="•"/>
            </a:pPr>
            <a:r>
              <a:rPr lang="pt-BR" sz="1200" b="1">
                <a:solidFill>
                  <a:schemeClr val="dk1"/>
                </a:solidFill>
                <a:latin typeface="Calibri"/>
                <a:ea typeface="Calibri"/>
                <a:cs typeface="Calibri"/>
                <a:sym typeface="Calibri"/>
              </a:rPr>
              <a:t>YOLOV5n</a:t>
            </a:r>
            <a:r>
              <a:rPr lang="pt-BR" sz="1200" b="1">
                <a:solidFill>
                  <a:srgbClr val="FF0000"/>
                </a:solidFill>
                <a:latin typeface="Calibri"/>
                <a:ea typeface="Calibri"/>
                <a:cs typeface="Calibri"/>
                <a:sym typeface="Calibri"/>
              </a:rPr>
              <a:t>  </a:t>
            </a:r>
            <a:r>
              <a:rPr lang="pt-BR" sz="1200" b="1" u="sng">
                <a:solidFill>
                  <a:schemeClr val="hlink"/>
                </a:solidFill>
                <a:latin typeface="Calibri"/>
                <a:ea typeface="Calibri"/>
                <a:cs typeface="Calibri"/>
                <a:sym typeface="Calibri"/>
                <a:hlinkClick r:id="rId20"/>
              </a:rPr>
              <a:t>https://colab.research.google.com/drive/1XQyzP6u659umOv1854oin7l8AuSjwoVM?usp=sharing</a:t>
            </a:r>
            <a:r>
              <a:rPr lang="pt-BR" sz="1200" b="1">
                <a:solidFill>
                  <a:srgbClr val="000000"/>
                </a:solidFill>
                <a:latin typeface="Calibri"/>
                <a:ea typeface="Calibri"/>
                <a:cs typeface="Calibri"/>
                <a:sym typeface="Calibri"/>
              </a:rPr>
              <a:t> ou </a:t>
            </a:r>
            <a:r>
              <a:rPr lang="pt-BR" sz="1200" b="1" u="sng">
                <a:solidFill>
                  <a:schemeClr val="hlink"/>
                </a:solidFill>
                <a:latin typeface="Calibri"/>
                <a:ea typeface="Calibri"/>
                <a:cs typeface="Calibri"/>
                <a:sym typeface="Calibri"/>
                <a:hlinkClick r:id="rId21"/>
              </a:rPr>
              <a:t>https://studio.edgeimpulse.com/public/366546/live</a:t>
            </a:r>
            <a:endParaRPr sz="1200">
              <a:solidFill>
                <a:srgbClr val="FF0000"/>
              </a:solidFill>
              <a:latin typeface="Calibri"/>
              <a:ea typeface="Calibri"/>
              <a:cs typeface="Calibri"/>
              <a:sym typeface="Calibri"/>
            </a:endParaRPr>
          </a:p>
          <a:p>
            <a:pPr marL="228600" marR="0" lvl="0" indent="-228600" algn="l" rtl="0">
              <a:lnSpc>
                <a:spcPct val="90000"/>
              </a:lnSpc>
              <a:spcBef>
                <a:spcPts val="10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6° Treinamento: Base de dados coletadas do </a:t>
            </a:r>
            <a:r>
              <a:rPr lang="pt-BR" sz="1200" b="1" u="sng">
                <a:solidFill>
                  <a:schemeClr val="hlink"/>
                </a:solidFill>
                <a:latin typeface="Calibri"/>
                <a:ea typeface="Calibri"/>
                <a:cs typeface="Calibri"/>
                <a:sym typeface="Calibri"/>
                <a:hlinkClick r:id="rId22"/>
              </a:rPr>
              <a:t>kaggle</a:t>
            </a:r>
            <a:r>
              <a:rPr lang="pt-BR" sz="1200" b="1">
                <a:solidFill>
                  <a:srgbClr val="000000"/>
                </a:solidFill>
                <a:latin typeface="Calibri"/>
                <a:ea typeface="Calibri"/>
                <a:cs typeface="Calibri"/>
                <a:sym typeface="Calibri"/>
              </a:rPr>
              <a:t>. 3 classes. </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Fomo </a:t>
            </a:r>
            <a:r>
              <a:rPr lang="pt-BR" sz="1200" b="1" u="sng">
                <a:solidFill>
                  <a:schemeClr val="hlink"/>
                </a:solidFill>
                <a:latin typeface="Calibri"/>
                <a:ea typeface="Calibri"/>
                <a:cs typeface="Calibri"/>
                <a:sym typeface="Calibri"/>
                <a:hlinkClick r:id="rId23"/>
              </a:rPr>
              <a:t>https://studio.edgeimpulse.com/public/365455/live</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MOBILENET SSD </a:t>
            </a:r>
            <a:r>
              <a:rPr lang="pt-BR" sz="1200" b="1" u="sng">
                <a:solidFill>
                  <a:schemeClr val="hlink"/>
                </a:solidFill>
                <a:latin typeface="Calibri"/>
                <a:ea typeface="Calibri"/>
                <a:cs typeface="Calibri"/>
                <a:sym typeface="Calibri"/>
                <a:hlinkClick r:id="rId24"/>
              </a:rPr>
              <a:t>https://studio.edgeimpulse.com/public/366548/live</a:t>
            </a:r>
            <a:endParaRPr sz="120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0000"/>
              </a:buClr>
              <a:buSzPts val="1200"/>
              <a:buFont typeface="Arial"/>
              <a:buChar char="•"/>
            </a:pPr>
            <a:r>
              <a:rPr lang="pt-BR" sz="1200" b="1" i="0" u="none" strike="noStrike" cap="none">
                <a:solidFill>
                  <a:srgbClr val="000000"/>
                </a:solidFill>
                <a:latin typeface="Calibri"/>
                <a:ea typeface="Calibri"/>
                <a:cs typeface="Calibri"/>
                <a:sym typeface="Calibri"/>
              </a:rPr>
              <a:t>YOLOV5n </a:t>
            </a:r>
            <a:r>
              <a:rPr lang="pt-BR" sz="1200" b="1" i="0" u="sng" strike="noStrike" cap="none">
                <a:solidFill>
                  <a:schemeClr val="hlink"/>
                </a:solidFill>
                <a:latin typeface="Calibri"/>
                <a:ea typeface="Calibri"/>
                <a:cs typeface="Calibri"/>
                <a:sym typeface="Calibri"/>
                <a:hlinkClick r:id="rId25"/>
              </a:rPr>
              <a:t>https://studio.edgeimpulse.com/public/366549/live</a:t>
            </a:r>
            <a:endParaRPr sz="1200" b="1" i="0" u="none" strike="noStrike" cap="none">
              <a:solidFill>
                <a:srgbClr val="000000"/>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9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53" name="Google Shape;953;p9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800"/>
              <a:buNone/>
            </a:pPr>
            <a:r>
              <a:rPr lang="pt-BR" b="1" i="1" dirty="0"/>
              <a:t>Adaptive </a:t>
            </a:r>
            <a:r>
              <a:rPr lang="pt-BR" b="1" i="1" dirty="0" err="1"/>
              <a:t>tilling</a:t>
            </a:r>
            <a:r>
              <a:rPr lang="pt-BR" dirty="0"/>
              <a:t> - mosaico adaptativo</a:t>
            </a: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ctr" rtl="0">
              <a:lnSpc>
                <a:spcPct val="90000"/>
              </a:lnSpc>
              <a:spcBef>
                <a:spcPts val="1000"/>
              </a:spcBef>
              <a:spcAft>
                <a:spcPts val="0"/>
              </a:spcAft>
              <a:buClr>
                <a:schemeClr val="dk1"/>
              </a:buClr>
              <a:buSzPts val="2800"/>
              <a:buNone/>
            </a:pPr>
            <a:r>
              <a:rPr lang="pt-BR" u="sng" dirty="0">
                <a:solidFill>
                  <a:schemeClr val="hlink"/>
                </a:solidFill>
                <a:hlinkClick r:id="rId3"/>
              </a:rPr>
              <a:t>https://arxiv.org/pdf/2311.07163.pdf</a:t>
            </a:r>
            <a:endParaRPr dirty="0"/>
          </a:p>
        </p:txBody>
      </p:sp>
      <p:pic>
        <p:nvPicPr>
          <p:cNvPr id="954" name="Google Shape;954;p98"/>
          <p:cNvPicPr preferRelativeResize="0"/>
          <p:nvPr/>
        </p:nvPicPr>
        <p:blipFill>
          <a:blip r:embed="rId4">
            <a:alphaModFix/>
          </a:blip>
          <a:stretch>
            <a:fillRect/>
          </a:stretch>
        </p:blipFill>
        <p:spPr>
          <a:xfrm>
            <a:off x="2121075" y="2265150"/>
            <a:ext cx="7200475" cy="30636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9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pic>
        <p:nvPicPr>
          <p:cNvPr id="2" name="Mídia Online 1" title="Fomo seminário">
            <a:hlinkClick r:id="" action="ppaction://media"/>
            <a:extLst>
              <a:ext uri="{FF2B5EF4-FFF2-40B4-BE49-F238E27FC236}">
                <a16:creationId xmlns:a16="http://schemas.microsoft.com/office/drawing/2014/main" id="{2FB4DCCF-DAD6-D890-A22D-CDDD3F7A5199}"/>
              </a:ext>
            </a:extLst>
          </p:cNvPr>
          <p:cNvPicPr>
            <a:picLocks noRot="1" noChangeAspect="1"/>
          </p:cNvPicPr>
          <p:nvPr>
            <a:videoFile r:link="rId1"/>
          </p:nvPr>
        </p:nvPicPr>
        <p:blipFill>
          <a:blip r:embed="rId4"/>
          <a:stretch>
            <a:fillRect/>
          </a:stretch>
        </p:blipFill>
        <p:spPr>
          <a:xfrm>
            <a:off x="1323032" y="1277257"/>
            <a:ext cx="9545936" cy="53934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00"/>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Perguntas?</a:t>
            </a:r>
            <a:endParaRPr sz="6600" b="1" i="1">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838200" y="53425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Arquitetura e Funcionamento - FOMO</a:t>
            </a:r>
            <a:endParaRPr dirty="0"/>
          </a:p>
          <a:p>
            <a:pPr marL="0" lvl="0" indent="0" algn="l" rtl="0">
              <a:lnSpc>
                <a:spcPct val="90000"/>
              </a:lnSpc>
              <a:spcBef>
                <a:spcPts val="0"/>
              </a:spcBef>
              <a:spcAft>
                <a:spcPts val="0"/>
              </a:spcAft>
              <a:buClr>
                <a:schemeClr val="dk1"/>
              </a:buClr>
              <a:buSzPts val="4400"/>
              <a:buFont typeface="Calibri"/>
              <a:buNone/>
            </a:pPr>
            <a:endParaRPr dirty="0"/>
          </a:p>
        </p:txBody>
      </p:sp>
      <p:pic>
        <p:nvPicPr>
          <p:cNvPr id="261" name="Google Shape;261;p22"/>
          <p:cNvPicPr preferRelativeResize="0"/>
          <p:nvPr/>
        </p:nvPicPr>
        <p:blipFill>
          <a:blip r:embed="rId3">
            <a:alphaModFix/>
          </a:blip>
          <a:stretch>
            <a:fillRect/>
          </a:stretch>
        </p:blipFill>
        <p:spPr>
          <a:xfrm>
            <a:off x="454225" y="2725475"/>
            <a:ext cx="1197850" cy="1199225"/>
          </a:xfrm>
          <a:prstGeom prst="rect">
            <a:avLst/>
          </a:prstGeom>
          <a:noFill/>
          <a:ln>
            <a:noFill/>
          </a:ln>
        </p:spPr>
      </p:pic>
      <p:cxnSp>
        <p:nvCxnSpPr>
          <p:cNvPr id="262" name="Google Shape;262;p22"/>
          <p:cNvCxnSpPr>
            <a:stCxn id="261" idx="3"/>
            <a:endCxn id="263" idx="0"/>
          </p:cNvCxnSpPr>
          <p:nvPr/>
        </p:nvCxnSpPr>
        <p:spPr>
          <a:xfrm rot="10800000" flipH="1">
            <a:off x="1652076" y="3317287"/>
            <a:ext cx="408600" cy="7800"/>
          </a:xfrm>
          <a:prstGeom prst="straightConnector1">
            <a:avLst/>
          </a:prstGeom>
          <a:noFill/>
          <a:ln w="28575" cap="flat" cmpd="sng">
            <a:solidFill>
              <a:schemeClr val="dk2"/>
            </a:solidFill>
            <a:prstDash val="solid"/>
            <a:round/>
            <a:headEnd type="none" w="med" len="med"/>
            <a:tailEnd type="triangle" w="med" len="med"/>
          </a:ln>
        </p:spPr>
      </p:cxnSp>
      <p:sp>
        <p:nvSpPr>
          <p:cNvPr id="263" name="Google Shape;263;p22"/>
          <p:cNvSpPr txBox="1"/>
          <p:nvPr/>
        </p:nvSpPr>
        <p:spPr>
          <a:xfrm rot="-5400000">
            <a:off x="1102975" y="3052525"/>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Layre(s)</a:t>
            </a:r>
            <a:endParaRPr sz="2100">
              <a:solidFill>
                <a:schemeClr val="dk1"/>
              </a:solidFill>
              <a:latin typeface="Calibri"/>
              <a:ea typeface="Calibri"/>
              <a:cs typeface="Calibri"/>
              <a:sym typeface="Calibri"/>
            </a:endParaRPr>
          </a:p>
        </p:txBody>
      </p:sp>
      <p:sp>
        <p:nvSpPr>
          <p:cNvPr id="264" name="Google Shape;264;p22"/>
          <p:cNvSpPr txBox="1"/>
          <p:nvPr/>
        </p:nvSpPr>
        <p:spPr>
          <a:xfrm rot="-5400000">
            <a:off x="1967386"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a:t>
            </a:r>
            <a:endParaRPr sz="2100" dirty="0">
              <a:solidFill>
                <a:schemeClr val="dk1"/>
              </a:solidFill>
              <a:latin typeface="Calibri"/>
              <a:ea typeface="Calibri"/>
              <a:cs typeface="Calibri"/>
              <a:sym typeface="Calibri"/>
            </a:endParaRPr>
          </a:p>
        </p:txBody>
      </p:sp>
      <p:cxnSp>
        <p:nvCxnSpPr>
          <p:cNvPr id="265" name="Google Shape;265;p22"/>
          <p:cNvCxnSpPr>
            <a:stCxn id="263" idx="2"/>
            <a:endCxn id="264" idx="0"/>
          </p:cNvCxnSpPr>
          <p:nvPr/>
        </p:nvCxnSpPr>
        <p:spPr>
          <a:xfrm>
            <a:off x="2590225" y="33172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66" name="Google Shape;266;p22"/>
          <p:cNvSpPr txBox="1"/>
          <p:nvPr/>
        </p:nvSpPr>
        <p:spPr>
          <a:xfrm rot="-5400000">
            <a:off x="2905578"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2</a:t>
            </a:r>
            <a:endParaRPr sz="2100" dirty="0">
              <a:solidFill>
                <a:schemeClr val="dk1"/>
              </a:solidFill>
              <a:latin typeface="Calibri"/>
              <a:ea typeface="Calibri"/>
              <a:cs typeface="Calibri"/>
              <a:sym typeface="Calibri"/>
            </a:endParaRPr>
          </a:p>
        </p:txBody>
      </p:sp>
      <p:sp>
        <p:nvSpPr>
          <p:cNvPr id="267" name="Google Shape;267;p22"/>
          <p:cNvSpPr txBox="1"/>
          <p:nvPr/>
        </p:nvSpPr>
        <p:spPr>
          <a:xfrm rot="-5400000">
            <a:off x="3843771"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3 or 4 or 6</a:t>
            </a:r>
            <a:endParaRPr sz="2100" dirty="0">
              <a:solidFill>
                <a:schemeClr val="dk1"/>
              </a:solidFill>
              <a:latin typeface="Calibri"/>
              <a:ea typeface="Calibri"/>
              <a:cs typeface="Calibri"/>
              <a:sym typeface="Calibri"/>
            </a:endParaRPr>
          </a:p>
        </p:txBody>
      </p:sp>
      <p:cxnSp>
        <p:nvCxnSpPr>
          <p:cNvPr id="268" name="Google Shape;268;p22"/>
          <p:cNvCxnSpPr/>
          <p:nvPr/>
        </p:nvCxnSpPr>
        <p:spPr>
          <a:xfrm>
            <a:off x="3559475" y="33133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69" name="Google Shape;269;p22"/>
          <p:cNvCxnSpPr/>
          <p:nvPr/>
        </p:nvCxnSpPr>
        <p:spPr>
          <a:xfrm>
            <a:off x="4497675" y="33133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0" name="Google Shape;270;p22"/>
          <p:cNvCxnSpPr>
            <a:stCxn id="267" idx="2"/>
            <a:endCxn id="271" idx="0"/>
          </p:cNvCxnSpPr>
          <p:nvPr/>
        </p:nvCxnSpPr>
        <p:spPr>
          <a:xfrm rot="10800000" flipH="1">
            <a:off x="5435871" y="3317275"/>
            <a:ext cx="1587300" cy="7800"/>
          </a:xfrm>
          <a:prstGeom prst="straightConnector1">
            <a:avLst/>
          </a:prstGeom>
          <a:noFill/>
          <a:ln w="28575" cap="flat" cmpd="sng">
            <a:solidFill>
              <a:schemeClr val="dk2"/>
            </a:solidFill>
            <a:prstDash val="solid"/>
            <a:round/>
            <a:headEnd type="none" w="med" len="med"/>
            <a:tailEnd type="triangle" w="med" len="med"/>
          </a:ln>
        </p:spPr>
      </p:cxnSp>
      <p:cxnSp>
        <p:nvCxnSpPr>
          <p:cNvPr id="272" name="Google Shape;272;p22"/>
          <p:cNvCxnSpPr/>
          <p:nvPr/>
        </p:nvCxnSpPr>
        <p:spPr>
          <a:xfrm>
            <a:off x="7928550" y="33211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3" name="Google Shape;273;p22"/>
          <p:cNvCxnSpPr/>
          <p:nvPr/>
        </p:nvCxnSpPr>
        <p:spPr>
          <a:xfrm>
            <a:off x="8667738"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74" name="Google Shape;274;p22"/>
          <p:cNvSpPr txBox="1"/>
          <p:nvPr/>
        </p:nvSpPr>
        <p:spPr>
          <a:xfrm rot="-5400000">
            <a:off x="8044946" y="2955475"/>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75" name="Google Shape;275;p22"/>
          <p:cNvSpPr txBox="1"/>
          <p:nvPr/>
        </p:nvSpPr>
        <p:spPr>
          <a:xfrm rot="-5400000">
            <a:off x="8860825" y="3060325"/>
            <a:ext cx="2445000" cy="529500"/>
          </a:xfrm>
          <a:prstGeom prst="rect">
            <a:avLst/>
          </a:prstGeom>
          <a:solidFill>
            <a:srgbClr val="00FF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Softmax</a:t>
            </a:r>
            <a:endParaRPr sz="2100">
              <a:solidFill>
                <a:schemeClr val="dk1"/>
              </a:solidFill>
              <a:latin typeface="Calibri"/>
              <a:ea typeface="Calibri"/>
              <a:cs typeface="Calibri"/>
              <a:sym typeface="Calibri"/>
            </a:endParaRPr>
          </a:p>
        </p:txBody>
      </p:sp>
      <p:cxnSp>
        <p:nvCxnSpPr>
          <p:cNvPr id="276" name="Google Shape;276;p22"/>
          <p:cNvCxnSpPr/>
          <p:nvPr/>
        </p:nvCxnSpPr>
        <p:spPr>
          <a:xfrm>
            <a:off x="9637050" y="33211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7" name="Google Shape;277;p22"/>
          <p:cNvCxnSpPr/>
          <p:nvPr/>
        </p:nvCxnSpPr>
        <p:spPr>
          <a:xfrm>
            <a:off x="10348075"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78" name="Google Shape;278;p22"/>
          <p:cNvSpPr txBox="1"/>
          <p:nvPr/>
        </p:nvSpPr>
        <p:spPr>
          <a:xfrm>
            <a:off x="10634525" y="2764375"/>
            <a:ext cx="1390500" cy="1267800"/>
          </a:xfrm>
          <a:prstGeom prst="rect">
            <a:avLst/>
          </a:prstGeom>
          <a:solidFill>
            <a:srgbClr val="EA99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a:solidFill>
                  <a:schemeClr val="dk1"/>
                </a:solidFill>
                <a:latin typeface="Calibri"/>
                <a:ea typeface="Calibri"/>
                <a:cs typeface="Calibri"/>
                <a:sym typeface="Calibri"/>
              </a:rPr>
              <a:t>Class predictions for image</a:t>
            </a:r>
            <a:endParaRPr sz="2000" b="1">
              <a:solidFill>
                <a:schemeClr val="dk1"/>
              </a:solidFill>
              <a:latin typeface="Calibri"/>
              <a:ea typeface="Calibri"/>
              <a:cs typeface="Calibri"/>
              <a:sym typeface="Calibri"/>
            </a:endParaRPr>
          </a:p>
        </p:txBody>
      </p:sp>
      <p:sp>
        <p:nvSpPr>
          <p:cNvPr id="279" name="Google Shape;279;p22"/>
          <p:cNvSpPr txBox="1"/>
          <p:nvPr/>
        </p:nvSpPr>
        <p:spPr>
          <a:xfrm>
            <a:off x="461775" y="4032175"/>
            <a:ext cx="12213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96x96</a:t>
            </a:r>
            <a:endParaRPr sz="2800">
              <a:solidFill>
                <a:schemeClr val="dk1"/>
              </a:solidFill>
              <a:latin typeface="Calibri"/>
              <a:ea typeface="Calibri"/>
              <a:cs typeface="Calibri"/>
              <a:sym typeface="Calibri"/>
            </a:endParaRPr>
          </a:p>
        </p:txBody>
      </p:sp>
      <p:sp>
        <p:nvSpPr>
          <p:cNvPr id="280" name="Google Shape;280;p22"/>
          <p:cNvSpPr txBox="1"/>
          <p:nvPr/>
        </p:nvSpPr>
        <p:spPr>
          <a:xfrm>
            <a:off x="1659725" y="1222025"/>
            <a:ext cx="40296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chemeClr val="dk1"/>
                </a:solidFill>
                <a:latin typeface="Calibri"/>
                <a:ea typeface="Calibri"/>
                <a:cs typeface="Calibri"/>
                <a:sym typeface="Calibri"/>
              </a:rPr>
              <a:t>Altura e largura são divididas por 8 (padrão)</a:t>
            </a:r>
            <a:endParaRPr sz="2400">
              <a:solidFill>
                <a:schemeClr val="dk1"/>
              </a:solidFill>
              <a:latin typeface="Calibri"/>
              <a:ea typeface="Calibri"/>
              <a:cs typeface="Calibri"/>
              <a:sym typeface="Calibri"/>
            </a:endParaRPr>
          </a:p>
        </p:txBody>
      </p:sp>
      <p:sp>
        <p:nvSpPr>
          <p:cNvPr id="281" name="Google Shape;281;p22"/>
          <p:cNvSpPr txBox="1"/>
          <p:nvPr/>
        </p:nvSpPr>
        <p:spPr>
          <a:xfrm>
            <a:off x="1415000" y="4686225"/>
            <a:ext cx="36444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chemeClr val="dk1"/>
                </a:solidFill>
                <a:latin typeface="Calibri"/>
                <a:ea typeface="Calibri"/>
                <a:cs typeface="Calibri"/>
                <a:sym typeface="Calibri"/>
              </a:rPr>
              <a:t>Os pesos nos blocos residuais são pré treinados no ImageNet</a:t>
            </a:r>
            <a:endParaRPr sz="2400">
              <a:solidFill>
                <a:schemeClr val="dk1"/>
              </a:solidFill>
              <a:latin typeface="Calibri"/>
              <a:ea typeface="Calibri"/>
              <a:cs typeface="Calibri"/>
              <a:sym typeface="Calibri"/>
            </a:endParaRPr>
          </a:p>
        </p:txBody>
      </p:sp>
      <p:sp>
        <p:nvSpPr>
          <p:cNvPr id="282" name="Google Shape;282;p22"/>
          <p:cNvSpPr txBox="1"/>
          <p:nvPr/>
        </p:nvSpPr>
        <p:spPr>
          <a:xfrm>
            <a:off x="4891650" y="5640200"/>
            <a:ext cx="34050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900" dirty="0">
                <a:solidFill>
                  <a:schemeClr val="dk1"/>
                </a:solidFill>
                <a:latin typeface="Calibri"/>
                <a:ea typeface="Calibri"/>
                <a:cs typeface="Calibri"/>
                <a:sym typeface="Calibri"/>
              </a:rPr>
              <a:t>mapas de características, (</a:t>
            </a:r>
            <a:r>
              <a:rPr lang="pt-BR" sz="1900" dirty="0" err="1">
                <a:solidFill>
                  <a:schemeClr val="dk1"/>
                </a:solidFill>
                <a:latin typeface="Calibri"/>
                <a:ea typeface="Calibri"/>
                <a:cs typeface="Calibri"/>
                <a:sym typeface="Calibri"/>
              </a:rPr>
              <a:t>heat</a:t>
            </a:r>
            <a:r>
              <a:rPr lang="pt-BR" sz="1900" dirty="0">
                <a:solidFill>
                  <a:schemeClr val="dk1"/>
                </a:solidFill>
                <a:latin typeface="Calibri"/>
                <a:ea typeface="Calibri"/>
                <a:cs typeface="Calibri"/>
                <a:sym typeface="Calibri"/>
              </a:rPr>
              <a:t> </a:t>
            </a:r>
            <a:r>
              <a:rPr lang="pt-BR" sz="1900" dirty="0" err="1">
                <a:solidFill>
                  <a:schemeClr val="dk1"/>
                </a:solidFill>
                <a:latin typeface="Calibri"/>
                <a:ea typeface="Calibri"/>
                <a:cs typeface="Calibri"/>
                <a:sym typeface="Calibri"/>
              </a:rPr>
              <a:t>map</a:t>
            </a:r>
            <a:r>
              <a:rPr lang="pt-BR" sz="1900" dirty="0">
                <a:solidFill>
                  <a:schemeClr val="dk1"/>
                </a:solidFill>
                <a:latin typeface="Calibri"/>
                <a:ea typeface="Calibri"/>
                <a:cs typeface="Calibri"/>
                <a:sym typeface="Calibri"/>
              </a:rPr>
              <a:t>, feature </a:t>
            </a:r>
            <a:r>
              <a:rPr lang="pt-BR" sz="1900" dirty="0" err="1">
                <a:solidFill>
                  <a:schemeClr val="dk1"/>
                </a:solidFill>
                <a:latin typeface="Calibri"/>
                <a:ea typeface="Calibri"/>
                <a:cs typeface="Calibri"/>
                <a:sym typeface="Calibri"/>
              </a:rPr>
              <a:t>map</a:t>
            </a:r>
            <a:r>
              <a:rPr lang="pt-BR" sz="1900" dirty="0">
                <a:solidFill>
                  <a:schemeClr val="dk1"/>
                </a:solidFill>
                <a:latin typeface="Calibri"/>
                <a:ea typeface="Calibri"/>
                <a:cs typeface="Calibri"/>
                <a:sym typeface="Calibri"/>
              </a:rPr>
              <a:t>) - 12x12</a:t>
            </a:r>
            <a:endParaRPr sz="1900" dirty="0">
              <a:solidFill>
                <a:schemeClr val="dk1"/>
              </a:solidFill>
              <a:latin typeface="Calibri"/>
              <a:ea typeface="Calibri"/>
              <a:cs typeface="Calibri"/>
              <a:sym typeface="Calibri"/>
            </a:endParaRPr>
          </a:p>
        </p:txBody>
      </p:sp>
      <p:sp>
        <p:nvSpPr>
          <p:cNvPr id="283" name="Google Shape;283;p22"/>
          <p:cNvSpPr txBox="1"/>
          <p:nvPr/>
        </p:nvSpPr>
        <p:spPr>
          <a:xfrm rot="-5400000">
            <a:off x="7092871" y="2955475"/>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71" name="Google Shape;271;p22"/>
          <p:cNvSpPr txBox="1"/>
          <p:nvPr/>
        </p:nvSpPr>
        <p:spPr>
          <a:xfrm rot="-5400000">
            <a:off x="6170296" y="2947663"/>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cxnSp>
        <p:nvCxnSpPr>
          <p:cNvPr id="284" name="Google Shape;284;p22"/>
          <p:cNvCxnSpPr/>
          <p:nvPr/>
        </p:nvCxnSpPr>
        <p:spPr>
          <a:xfrm>
            <a:off x="7739938"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85" name="Google Shape;285;p22"/>
          <p:cNvSpPr txBox="1"/>
          <p:nvPr/>
        </p:nvSpPr>
        <p:spPr>
          <a:xfrm>
            <a:off x="7023200" y="1368475"/>
            <a:ext cx="37947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300">
                <a:solidFill>
                  <a:schemeClr val="dk1"/>
                </a:solidFill>
                <a:latin typeface="Calibri"/>
                <a:ea typeface="Calibri"/>
                <a:cs typeface="Calibri"/>
                <a:sym typeface="Calibri"/>
              </a:rPr>
              <a:t>Convoluções com kernel 1x1</a:t>
            </a:r>
            <a:endParaRPr sz="2300">
              <a:solidFill>
                <a:schemeClr val="dk1"/>
              </a:solidFill>
              <a:latin typeface="Calibri"/>
              <a:ea typeface="Calibri"/>
              <a:cs typeface="Calibri"/>
              <a:sym typeface="Calibri"/>
            </a:endParaRPr>
          </a:p>
        </p:txBody>
      </p:sp>
      <p:pic>
        <p:nvPicPr>
          <p:cNvPr id="286" name="Google Shape;286;p22"/>
          <p:cNvPicPr preferRelativeResize="0"/>
          <p:nvPr/>
        </p:nvPicPr>
        <p:blipFill>
          <a:blip r:embed="rId4">
            <a:alphaModFix/>
          </a:blip>
          <a:stretch>
            <a:fillRect/>
          </a:stretch>
        </p:blipFill>
        <p:spPr>
          <a:xfrm rot="5400000">
            <a:off x="5542625" y="4270850"/>
            <a:ext cx="885075" cy="885075"/>
          </a:xfrm>
          <a:prstGeom prst="rect">
            <a:avLst/>
          </a:prstGeom>
          <a:noFill/>
          <a:ln w="9525" cap="flat" cmpd="sng">
            <a:solidFill>
              <a:schemeClr val="dk1"/>
            </a:solidFill>
            <a:prstDash val="solid"/>
            <a:round/>
            <a:headEnd type="none" w="sm" len="sm"/>
            <a:tailEnd type="none" w="sm" len="sm"/>
          </a:ln>
        </p:spPr>
      </p:pic>
      <p:pic>
        <p:nvPicPr>
          <p:cNvPr id="287" name="Google Shape;287;p22"/>
          <p:cNvPicPr preferRelativeResize="0"/>
          <p:nvPr/>
        </p:nvPicPr>
        <p:blipFill>
          <a:blip r:embed="rId4">
            <a:alphaModFix/>
          </a:blip>
          <a:stretch>
            <a:fillRect/>
          </a:stretch>
        </p:blipFill>
        <p:spPr>
          <a:xfrm rot="5400000">
            <a:off x="5695025" y="4423250"/>
            <a:ext cx="885075" cy="885075"/>
          </a:xfrm>
          <a:prstGeom prst="rect">
            <a:avLst/>
          </a:prstGeom>
          <a:noFill/>
          <a:ln w="9525" cap="flat" cmpd="sng">
            <a:solidFill>
              <a:schemeClr val="dk1"/>
            </a:solidFill>
            <a:prstDash val="solid"/>
            <a:round/>
            <a:headEnd type="none" w="sm" len="sm"/>
            <a:tailEnd type="none" w="sm" len="sm"/>
          </a:ln>
        </p:spPr>
      </p:pic>
      <p:pic>
        <p:nvPicPr>
          <p:cNvPr id="288" name="Google Shape;288;p22"/>
          <p:cNvPicPr preferRelativeResize="0"/>
          <p:nvPr/>
        </p:nvPicPr>
        <p:blipFill>
          <a:blip r:embed="rId4">
            <a:alphaModFix/>
          </a:blip>
          <a:stretch>
            <a:fillRect/>
          </a:stretch>
        </p:blipFill>
        <p:spPr>
          <a:xfrm rot="5400000">
            <a:off x="5847425" y="4575650"/>
            <a:ext cx="885075" cy="8850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10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Referências</a:t>
            </a:r>
            <a:endParaRPr/>
          </a:p>
        </p:txBody>
      </p:sp>
      <p:sp>
        <p:nvSpPr>
          <p:cNvPr id="974" name="Google Shape;974;p10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pt-BR" u="sng">
                <a:solidFill>
                  <a:schemeClr val="hlink"/>
                </a:solidFill>
                <a:hlinkClick r:id="rId3"/>
              </a:rPr>
              <a:t>https://edgeimpulse.com/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4"/>
              </a:rPr>
              <a:t>https://universe.roboflow.com/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5"/>
              </a:rPr>
              <a:t>https://kaggle.com/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6"/>
              </a:rPr>
              <a:t>https://docs.edgeimpulse.com/experts/image-projects/pcb-defect-detection-with-computer-vision-raspberry-pi#training-with-yolov5</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7"/>
              </a:rPr>
              <a:t>https://docs.edgeimpulse.com/docs/edge-impulse-studio/learning-blocks/object-detection/fomo-object-detection-for-constrained-devices</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8"/>
              </a:rPr>
              <a:t>https://docs.edgeimpulse.com/docs/tutorials/end-to-end-tutorials/object-detection/detect-objects-using-fomo</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9"/>
              </a:rPr>
              <a:t>https://arxiv.org/pdf/2311.07163.pdf</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0"/>
              </a:rPr>
              <a:t>https://arxiv.org/pdf/1801.04381.pdf</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1"/>
              </a:rPr>
              <a:t>https://www.edgeimpulse.com/blog/announcing-fomo-faster-objects-more-objects/</a:t>
            </a:r>
            <a:endParaRPr/>
          </a:p>
          <a:p>
            <a:pPr marL="0" lvl="0" indent="0"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02"/>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Obrigado!</a:t>
            </a:r>
            <a:endParaRPr sz="6600" b="1" i="1">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03"/>
          <p:cNvSpPr txBox="1"/>
          <p:nvPr/>
        </p:nvSpPr>
        <p:spPr>
          <a:xfrm>
            <a:off x="1524000" y="2914229"/>
            <a:ext cx="9144000" cy="1029541"/>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ctr" rtl="0">
              <a:lnSpc>
                <a:spcPct val="90000"/>
              </a:lnSpc>
              <a:spcBef>
                <a:spcPts val="0"/>
              </a:spcBef>
              <a:spcAft>
                <a:spcPts val="0"/>
              </a:spcAft>
              <a:buClr>
                <a:schemeClr val="dk1"/>
              </a:buClr>
              <a:buSzPct val="100000"/>
              <a:buFont typeface="Calibri"/>
              <a:buNone/>
            </a:pPr>
            <a:r>
              <a:rPr lang="pt-BR" sz="6600" b="1">
                <a:solidFill>
                  <a:schemeClr val="dk1"/>
                </a:solidFill>
                <a:latin typeface="Calibri"/>
                <a:ea typeface="Calibri"/>
                <a:cs typeface="Calibri"/>
                <a:sym typeface="Calibri"/>
              </a:rPr>
              <a:t>Quis FOMO!</a:t>
            </a:r>
            <a:endParaRPr/>
          </a:p>
          <a:p>
            <a:pPr marL="0" marR="0" lvl="0" indent="0" algn="ctr" rtl="0">
              <a:lnSpc>
                <a:spcPct val="90000"/>
              </a:lnSpc>
              <a:spcBef>
                <a:spcPts val="0"/>
              </a:spcBef>
              <a:spcAft>
                <a:spcPts val="0"/>
              </a:spcAft>
              <a:buClr>
                <a:schemeClr val="dk1"/>
              </a:buClr>
              <a:buSzPct val="100000"/>
              <a:buFont typeface="Calibri"/>
              <a:buNone/>
            </a:pPr>
            <a:r>
              <a:rPr lang="pt-BR" sz="6600" b="1" i="1" u="sng">
                <a:solidFill>
                  <a:schemeClr val="hlink"/>
                </a:solidFill>
                <a:latin typeface="Calibri"/>
                <a:ea typeface="Calibri"/>
                <a:cs typeface="Calibri"/>
                <a:sym typeface="Calibri"/>
                <a:hlinkClick r:id="rId3"/>
              </a:rPr>
              <a:t>https://forms.gle/GcUzx93wjeiM5rLR9</a:t>
            </a:r>
            <a:endParaRPr sz="6600" b="1" i="1">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ct val="100000"/>
              <a:buFont typeface="Calibri"/>
              <a:buNone/>
            </a:pPr>
            <a:endParaRPr sz="6600" b="1" i="1">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ct val="100000"/>
              <a:buFont typeface="Calibri"/>
              <a:buNone/>
            </a:pPr>
            <a:endParaRPr sz="6600" b="1" i="1">
              <a:solidFill>
                <a:schemeClr val="dk1"/>
              </a:solidFill>
              <a:latin typeface="Calibri"/>
              <a:ea typeface="Calibri"/>
              <a:cs typeface="Calibri"/>
              <a:sym typeface="Calibri"/>
            </a:endParaRPr>
          </a:p>
        </p:txBody>
      </p:sp>
      <p:pic>
        <p:nvPicPr>
          <p:cNvPr id="985" name="Google Shape;985;p103"/>
          <p:cNvPicPr preferRelativeResize="0"/>
          <p:nvPr/>
        </p:nvPicPr>
        <p:blipFill rotWithShape="1">
          <a:blip r:embed="rId4">
            <a:alphaModFix/>
          </a:blip>
          <a:srcRect/>
          <a:stretch/>
        </p:blipFill>
        <p:spPr>
          <a:xfrm>
            <a:off x="0" y="0"/>
            <a:ext cx="2614707" cy="102954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04"/>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	Anexo 1 – Detalhamento do código</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0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Dependências bibliotecas e arquivos:</a:t>
            </a:r>
            <a:endParaRPr/>
          </a:p>
          <a:p>
            <a:pPr marL="0" lvl="0" indent="0" algn="l" rtl="0">
              <a:lnSpc>
                <a:spcPct val="90000"/>
              </a:lnSpc>
              <a:spcBef>
                <a:spcPts val="1000"/>
              </a:spcBef>
              <a:spcAft>
                <a:spcPts val="0"/>
              </a:spcAft>
              <a:buClr>
                <a:schemeClr val="dk1"/>
              </a:buClr>
              <a:buSzPts val="2000"/>
              <a:buNone/>
            </a:pPr>
            <a:r>
              <a:rPr lang="pt-BR" sz="2000" b="1" i="1"/>
              <a:t>WEIGHTS_PREFIX = os.environ.get('WEIGHTS_PREFIX', os.getcwd())</a:t>
            </a:r>
            <a:endParaRPr/>
          </a:p>
          <a:p>
            <a:pPr marL="0" lvl="0" indent="0" algn="just" rtl="0">
              <a:lnSpc>
                <a:spcPct val="90000"/>
              </a:lnSpc>
              <a:spcBef>
                <a:spcPts val="1000"/>
              </a:spcBef>
              <a:spcAft>
                <a:spcPts val="0"/>
              </a:spcAft>
              <a:buClr>
                <a:schemeClr val="dk1"/>
              </a:buClr>
              <a:buSzPts val="2000"/>
              <a:buNone/>
            </a:pPr>
            <a:r>
              <a:rPr lang="pt-BR" sz="2000"/>
              <a:t>O código acima é uma função que verifica se os pesos pré-treinados para uma combinação específica de num_channels e alpha estão disponíveis. Se estiverem, a função retorna o caminho para os pesos. Se não estiverem, a função tenta baixar os pesos da internet.</a:t>
            </a:r>
            <a:endParaRPr/>
          </a:p>
        </p:txBody>
      </p:sp>
      <p:pic>
        <p:nvPicPr>
          <p:cNvPr id="997" name="Google Shape;997;p105"/>
          <p:cNvPicPr preferRelativeResize="0"/>
          <p:nvPr/>
        </p:nvPicPr>
        <p:blipFill rotWithShape="1">
          <a:blip r:embed="rId3">
            <a:alphaModFix/>
          </a:blip>
          <a:srcRect/>
          <a:stretch/>
        </p:blipFill>
        <p:spPr>
          <a:xfrm>
            <a:off x="838200" y="3746181"/>
            <a:ext cx="5820587" cy="2295845"/>
          </a:xfrm>
          <a:prstGeom prst="rect">
            <a:avLst/>
          </a:prstGeom>
          <a:noFill/>
          <a:ln>
            <a:noFill/>
          </a:ln>
        </p:spPr>
      </p:pic>
      <p:sp>
        <p:nvSpPr>
          <p:cNvPr id="998" name="Google Shape;998;p105"/>
          <p:cNvSpPr txBox="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pt-BR" sz="4400">
                <a:solidFill>
                  <a:schemeClr val="dk1"/>
                </a:solidFill>
                <a:latin typeface="Calibri"/>
                <a:ea typeface="Calibri"/>
                <a:cs typeface="Calibri"/>
                <a:sym typeface="Calibri"/>
              </a:rPr>
              <a:t>Detalhamento do código</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0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05" name="Google Shape;1005;p10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Dependências bibliotecas e arquivos:</a:t>
            </a:r>
            <a:endParaRPr/>
          </a:p>
          <a:p>
            <a:pPr marL="0" lvl="0" indent="0" algn="just" rtl="0">
              <a:lnSpc>
                <a:spcPct val="90000"/>
              </a:lnSpc>
              <a:spcBef>
                <a:spcPts val="1000"/>
              </a:spcBef>
              <a:spcAft>
                <a:spcPts val="0"/>
              </a:spcAft>
              <a:buClr>
                <a:schemeClr val="dk1"/>
              </a:buClr>
              <a:buSzPts val="2000"/>
              <a:buNone/>
            </a:pPr>
            <a:r>
              <a:rPr lang="pt-BR" sz="2000" b="1" i="1"/>
              <a:t>WEIGHTS_PREFIX = os.environ.get('WEIGHTS_PREFIX', os.getcwd())</a:t>
            </a:r>
            <a:endParaRPr/>
          </a:p>
          <a:p>
            <a:pPr marL="0" lvl="0" indent="0" algn="just" rtl="0">
              <a:lnSpc>
                <a:spcPct val="90000"/>
              </a:lnSpc>
              <a:spcBef>
                <a:spcPts val="1000"/>
              </a:spcBef>
              <a:spcAft>
                <a:spcPts val="0"/>
              </a:spcAft>
              <a:buClr>
                <a:schemeClr val="dk1"/>
              </a:buClr>
              <a:buSzPts val="2000"/>
              <a:buNone/>
            </a:pPr>
            <a:r>
              <a:rPr lang="pt-BR" sz="2000"/>
              <a:t>A função get_weights_path_if_available verifica se os pesos pré-treinados para uma combinação específica de num_channels, alpha e dimension estão disponíveis localmente. Se estiverem, a função retorna o caminho para os pesos. Se não estiverem, a função retorna None. Implicando em uma inicialização aleatória.</a:t>
            </a:r>
            <a:endParaRPr/>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p:txBody>
      </p:sp>
      <p:pic>
        <p:nvPicPr>
          <p:cNvPr id="1006" name="Google Shape;1006;p106"/>
          <p:cNvPicPr preferRelativeResize="0"/>
          <p:nvPr/>
        </p:nvPicPr>
        <p:blipFill rotWithShape="1">
          <a:blip r:embed="rId3">
            <a:alphaModFix/>
          </a:blip>
          <a:srcRect/>
          <a:stretch/>
        </p:blipFill>
        <p:spPr>
          <a:xfrm>
            <a:off x="838200" y="3855759"/>
            <a:ext cx="4882116" cy="2186267"/>
          </a:xfrm>
          <a:prstGeom prst="rect">
            <a:avLst/>
          </a:prstGeom>
          <a:noFill/>
          <a:ln>
            <a:noFill/>
          </a:ln>
        </p:spPr>
      </p:pic>
      <p:pic>
        <p:nvPicPr>
          <p:cNvPr id="1007" name="Google Shape;1007;p106"/>
          <p:cNvPicPr preferRelativeResize="0"/>
          <p:nvPr/>
        </p:nvPicPr>
        <p:blipFill rotWithShape="1">
          <a:blip r:embed="rId4">
            <a:alphaModFix/>
          </a:blip>
          <a:srcRect/>
          <a:stretch/>
        </p:blipFill>
        <p:spPr>
          <a:xfrm>
            <a:off x="6167773" y="3855758"/>
            <a:ext cx="5186027" cy="218626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0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14" name="Google Shape;1014;p107"/>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Construção do modelo (build model):</a:t>
            </a:r>
            <a:endParaRPr/>
          </a:p>
          <a:p>
            <a:pPr marL="228600" lvl="0" indent="-228631" algn="l" rtl="0">
              <a:lnSpc>
                <a:spcPct val="90000"/>
              </a:lnSpc>
              <a:spcBef>
                <a:spcPts val="1000"/>
              </a:spcBef>
              <a:spcAft>
                <a:spcPts val="0"/>
              </a:spcAft>
              <a:buClr>
                <a:schemeClr val="dk1"/>
              </a:buClr>
              <a:buSzPct val="100000"/>
              <a:buChar char="•"/>
            </a:pPr>
            <a:r>
              <a:rPr lang="pt-BR" sz="1900" b="1" i="1"/>
              <a:t>def build_model(input_shape: tuple, weights: str, alpha: float, num_classes: int) -&gt; tf.keras.Model:</a:t>
            </a:r>
            <a:endParaRPr/>
          </a:p>
          <a:p>
            <a:pPr marL="0" lvl="0" indent="0" algn="just" rtl="0">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marL="228600" lvl="0" indent="-228631" algn="l" rtl="0">
              <a:lnSpc>
                <a:spcPct val="90000"/>
              </a:lnSpc>
              <a:spcBef>
                <a:spcPts val="1000"/>
              </a:spcBef>
              <a:spcAft>
                <a:spcPts val="0"/>
              </a:spcAft>
              <a:buClr>
                <a:schemeClr val="dk1"/>
              </a:buClr>
              <a:buSzPct val="100000"/>
              <a:buChar char="•"/>
            </a:pPr>
            <a:r>
              <a:rPr lang="pt-BR" sz="1900" b="1" i="1"/>
              <a:t>mobile_net_v2 = MobileNetV2(input_shape=input_shape, weights=weights, alpha=alpha, include_top=True)</a:t>
            </a:r>
            <a:endParaRPr/>
          </a:p>
          <a:p>
            <a:pPr marL="0" lvl="0" indent="0" algn="just" rtl="0">
              <a:lnSpc>
                <a:spcPct val="90000"/>
              </a:lnSpc>
              <a:spcBef>
                <a:spcPts val="1000"/>
              </a:spcBef>
              <a:spcAft>
                <a:spcPts val="0"/>
              </a:spcAft>
              <a:buClr>
                <a:schemeClr val="dk1"/>
              </a:buClr>
              <a:buSzPct val="100000"/>
              <a:buNone/>
            </a:pPr>
            <a:r>
              <a:rPr lang="pt-BR" sz="1900"/>
              <a:t>Esta linha cria uma instância do MobileNetV2, um modelo de rede neural convolucional. O modelo é inicializado com a forma de entrada especificada, os pesos fornecidos, o valor de alpha e inclui a camada superior (ou seja, a camada de classificação).</a:t>
            </a:r>
            <a:endParaRPr/>
          </a:p>
          <a:p>
            <a:pPr marL="228600" lvl="0" indent="-228631" algn="l" rtl="0">
              <a:lnSpc>
                <a:spcPct val="90000"/>
              </a:lnSpc>
              <a:spcBef>
                <a:spcPts val="1000"/>
              </a:spcBef>
              <a:spcAft>
                <a:spcPts val="0"/>
              </a:spcAft>
              <a:buClr>
                <a:schemeClr val="dk1"/>
              </a:buClr>
              <a:buSzPct val="100000"/>
              <a:buChar char="•"/>
            </a:pPr>
            <a:r>
              <a:rPr lang="pt-BR" sz="1900" b="1" i="1"/>
              <a:t>for layer in mobile_net_v2.layers:</a:t>
            </a:r>
            <a:endParaRPr/>
          </a:p>
          <a:p>
            <a:pPr marL="0" lvl="0" indent="0" algn="l" rtl="0">
              <a:lnSpc>
                <a:spcPct val="90000"/>
              </a:lnSpc>
              <a:spcBef>
                <a:spcPts val="1000"/>
              </a:spcBef>
              <a:spcAft>
                <a:spcPts val="0"/>
              </a:spcAft>
              <a:buClr>
                <a:schemeClr val="dk1"/>
              </a:buClr>
              <a:buSzPct val="100000"/>
              <a:buNone/>
            </a:pPr>
            <a:r>
              <a:rPr lang="pt-BR" sz="1900" b="1" i="1"/>
              <a:t>	if type(layer) == BatchNormalization:</a:t>
            </a:r>
            <a:endParaRPr/>
          </a:p>
          <a:p>
            <a:pPr marL="0" lvl="0" indent="0" algn="l" rtl="0">
              <a:lnSpc>
                <a:spcPct val="90000"/>
              </a:lnSpc>
              <a:spcBef>
                <a:spcPts val="1000"/>
              </a:spcBef>
              <a:spcAft>
                <a:spcPts val="0"/>
              </a:spcAft>
              <a:buClr>
                <a:schemeClr val="dk1"/>
              </a:buClr>
              <a:buSzPct val="100000"/>
              <a:buNone/>
            </a:pPr>
            <a:r>
              <a:rPr lang="pt-BR" sz="1900" b="1" i="1"/>
              <a:t>		  layer.momentum = 0.9</a:t>
            </a:r>
            <a:endParaRPr/>
          </a:p>
          <a:p>
            <a:pPr marL="0" lvl="0" indent="0" algn="just" rtl="0">
              <a:lnSpc>
                <a:spcPct val="90000"/>
              </a:lnSpc>
              <a:spcBef>
                <a:spcPts val="1000"/>
              </a:spcBef>
              <a:spcAft>
                <a:spcPts val="0"/>
              </a:spcAft>
              <a:buClr>
                <a:schemeClr val="dk1"/>
              </a:buClr>
              <a:buSzPct val="100000"/>
              <a:buNone/>
            </a:pPr>
            <a:r>
              <a:rPr lang="pt-BR" sz="1900"/>
              <a:t>Este loop percorre todas as camadas do modelo MobileNetV2. Se a camada for uma camada de normalização em lote (BatchNormalization), o momento da camada é definido como 0.9. O momento é um hiperparâmetro usado na normalização em lote para suavizar as estimativas da média e da variância.</a:t>
            </a:r>
            <a:endParaRPr sz="1900"/>
          </a:p>
          <a:p>
            <a:pPr marL="228600" lvl="0" indent="-117030" algn="l" rtl="0">
              <a:lnSpc>
                <a:spcPct val="90000"/>
              </a:lnSpc>
              <a:spcBef>
                <a:spcPts val="1000"/>
              </a:spcBef>
              <a:spcAft>
                <a:spcPts val="0"/>
              </a:spcAft>
              <a:buClr>
                <a:schemeClr val="dk1"/>
              </a:buClr>
              <a:buSzPct val="100000"/>
              <a:buNone/>
            </a:pPr>
            <a:endParaRPr sz="1900"/>
          </a:p>
          <a:p>
            <a:pPr marL="0" lvl="0" indent="0" algn="l" rtl="0">
              <a:lnSpc>
                <a:spcPct val="90000"/>
              </a:lnSpc>
              <a:spcBef>
                <a:spcPts val="1000"/>
              </a:spcBef>
              <a:spcAft>
                <a:spcPts val="0"/>
              </a:spcAft>
              <a:buClr>
                <a:schemeClr val="dk1"/>
              </a:buClr>
              <a:buSzPct val="100000"/>
              <a:buNone/>
            </a:pPr>
            <a:endParaRPr sz="20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0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21" name="Google Shape;1021;p10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Construção do modelo (build model):</a:t>
            </a:r>
            <a:endParaRPr/>
          </a:p>
          <a:p>
            <a:pPr marL="228600" lvl="0" indent="-228631" algn="l" rtl="0">
              <a:lnSpc>
                <a:spcPct val="90000"/>
              </a:lnSpc>
              <a:spcBef>
                <a:spcPts val="1000"/>
              </a:spcBef>
              <a:spcAft>
                <a:spcPts val="0"/>
              </a:spcAft>
              <a:buClr>
                <a:schemeClr val="dk1"/>
              </a:buClr>
              <a:buSzPct val="100000"/>
              <a:buChar char="•"/>
            </a:pPr>
            <a:r>
              <a:rPr lang="pt-BR" sz="1900" b="1" i="1"/>
              <a:t>cut_point = mobile_net_v2.get_layer('block_6_expand_relu’) </a:t>
            </a:r>
            <a:endParaRPr/>
          </a:p>
          <a:p>
            <a:pPr marL="0" lvl="0" indent="0" algn="just" rtl="0">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marL="228600" lvl="0" indent="-228631" algn="l" rtl="0">
              <a:lnSpc>
                <a:spcPct val="90000"/>
              </a:lnSpc>
              <a:spcBef>
                <a:spcPts val="1000"/>
              </a:spcBef>
              <a:spcAft>
                <a:spcPts val="0"/>
              </a:spcAft>
              <a:buClr>
                <a:schemeClr val="dk1"/>
              </a:buClr>
              <a:buSzPct val="100000"/>
              <a:buChar char="•"/>
            </a:pPr>
            <a:r>
              <a:rPr lang="pt-BR" sz="1900" b="1" i="1"/>
              <a:t>model = Conv2D(filters=32, kernel_size=1, strides=1, activation='relu', name='head')(cut_point.output) </a:t>
            </a:r>
            <a:endParaRPr/>
          </a:p>
          <a:p>
            <a:pPr marL="0" lvl="0" indent="0" algn="just" rtl="0">
              <a:lnSpc>
                <a:spcPct val="90000"/>
              </a:lnSpc>
              <a:spcBef>
                <a:spcPts val="1000"/>
              </a:spcBef>
              <a:spcAft>
                <a:spcPts val="0"/>
              </a:spcAft>
              <a:buClr>
                <a:schemeClr val="dk1"/>
              </a:buClr>
              <a:buSzPct val="100000"/>
              <a:buNone/>
            </a:pPr>
            <a:r>
              <a:rPr lang="pt-BR" sz="1900"/>
              <a:t>Esta linha adiciona uma nova camada convolucional 2D ao modelo. A camada tem 32 filtros, um tamanho de kernel de 1, um stride de 1, uma função de ativação ReLU e é nomeada ‘head’. A camada é aplicada à saída da camada cut_point.</a:t>
            </a:r>
            <a:endParaRPr/>
          </a:p>
          <a:p>
            <a:pPr marL="228600" lvl="0" indent="-228631" algn="l" rtl="0">
              <a:lnSpc>
                <a:spcPct val="90000"/>
              </a:lnSpc>
              <a:spcBef>
                <a:spcPts val="1000"/>
              </a:spcBef>
              <a:spcAft>
                <a:spcPts val="0"/>
              </a:spcAft>
              <a:buClr>
                <a:schemeClr val="dk1"/>
              </a:buClr>
              <a:buSzPct val="100000"/>
              <a:buChar char="•"/>
            </a:pPr>
            <a:r>
              <a:rPr lang="pt-BR" sz="1900" b="1" i="1"/>
              <a:t>logits = Conv2D(filters=num_classes, kernel_size=1, strides=1, activation=None, name='logits')(model)</a:t>
            </a:r>
            <a:endParaRPr/>
          </a:p>
          <a:p>
            <a:pPr marL="0" lvl="0" indent="0" algn="just" rtl="0">
              <a:lnSpc>
                <a:spcPct val="90000"/>
              </a:lnSpc>
              <a:spcBef>
                <a:spcPts val="1000"/>
              </a:spcBef>
              <a:spcAft>
                <a:spcPts val="0"/>
              </a:spcAft>
              <a:buClr>
                <a:schemeClr val="dk1"/>
              </a:buClr>
              <a:buSzPct val="100000"/>
              <a:buNone/>
            </a:pPr>
            <a:r>
              <a:rPr lang="pt-BR" sz="1900"/>
              <a:t>Esta linha adiciona outra camada convolucional 2D ao modelo. A camada tem um número de filtros igual ao número de classes, um tamanho de kernel de 1, um stride de 1, nenhuma função de ativação e é nomeada ‘logits’. A camada é aplicada à saída da camada anterior.</a:t>
            </a:r>
            <a:endParaRPr/>
          </a:p>
          <a:p>
            <a:pPr marL="228600" lvl="0" indent="-228631" algn="l" rtl="0">
              <a:lnSpc>
                <a:spcPct val="90000"/>
              </a:lnSpc>
              <a:spcBef>
                <a:spcPts val="1000"/>
              </a:spcBef>
              <a:spcAft>
                <a:spcPts val="0"/>
              </a:spcAft>
              <a:buClr>
                <a:schemeClr val="dk1"/>
              </a:buClr>
              <a:buSzPct val="100000"/>
              <a:buChar char="•"/>
            </a:pPr>
            <a:r>
              <a:rPr lang="pt-BR" sz="1900" b="1" i="1"/>
              <a:t>return Model(inputs=mobile_net_v2.input, outputs=logits)</a:t>
            </a:r>
            <a:endParaRPr/>
          </a:p>
          <a:p>
            <a:pPr marL="0" lvl="0" indent="0" algn="just" rtl="0">
              <a:lnSpc>
                <a:spcPct val="90000"/>
              </a:lnSpc>
              <a:spcBef>
                <a:spcPts val="1000"/>
              </a:spcBef>
              <a:spcAft>
                <a:spcPts val="0"/>
              </a:spcAft>
              <a:buClr>
                <a:schemeClr val="dk1"/>
              </a:buClr>
              <a:buSzPct val="100000"/>
              <a:buNone/>
            </a:pPr>
            <a:r>
              <a:rPr lang="pt-BR" sz="1900"/>
              <a:t>Finalmente, esta linha cria um novo modelo Keras usando a entrada do modelo MobileNetV2 e a saída da última camada convolucional 2D. Este modelo é então retornado pela função.</a:t>
            </a:r>
            <a:endParaRPr sz="1900"/>
          </a:p>
          <a:p>
            <a:pPr marL="228600" lvl="0" indent="-117030" algn="l" rtl="0">
              <a:lnSpc>
                <a:spcPct val="90000"/>
              </a:lnSpc>
              <a:spcBef>
                <a:spcPts val="1000"/>
              </a:spcBef>
              <a:spcAft>
                <a:spcPts val="0"/>
              </a:spcAft>
              <a:buClr>
                <a:schemeClr val="dk1"/>
              </a:buClr>
              <a:buSzPct val="100000"/>
              <a:buNone/>
            </a:pPr>
            <a:endParaRPr sz="1900"/>
          </a:p>
          <a:p>
            <a:pPr marL="0" lvl="0" indent="0" algn="l" rtl="0">
              <a:lnSpc>
                <a:spcPct val="90000"/>
              </a:lnSpc>
              <a:spcBef>
                <a:spcPts val="1000"/>
              </a:spcBef>
              <a:spcAft>
                <a:spcPts val="0"/>
              </a:spcAft>
              <a:buClr>
                <a:schemeClr val="dk1"/>
              </a:buClr>
              <a:buSzPct val="100000"/>
              <a:buNone/>
            </a:pPr>
            <a:endParaRPr sz="2000"/>
          </a:p>
        </p:txBody>
      </p:sp>
      <p:sp>
        <p:nvSpPr>
          <p:cNvPr id="1022" name="Google Shape;1022;p108"/>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23" name="Google Shape;1023;p108"/>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0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30" name="Google Shape;1030;p109"/>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Construção do modelo (build model):</a:t>
            </a:r>
            <a:endParaRPr/>
          </a:p>
          <a:p>
            <a:pPr marL="0" lvl="0" indent="0" algn="l" rtl="0">
              <a:lnSpc>
                <a:spcPct val="90000"/>
              </a:lnSpc>
              <a:spcBef>
                <a:spcPts val="1000"/>
              </a:spcBef>
              <a:spcAft>
                <a:spcPts val="0"/>
              </a:spcAft>
              <a:buClr>
                <a:schemeClr val="dk1"/>
              </a:buClr>
              <a:buSzPts val="2800"/>
              <a:buNone/>
            </a:pPr>
            <a:endParaRPr b="1"/>
          </a:p>
          <a:p>
            <a:pPr marL="0" lvl="0" indent="0" algn="l" rtl="0">
              <a:lnSpc>
                <a:spcPct val="90000"/>
              </a:lnSpc>
              <a:spcBef>
                <a:spcPts val="1000"/>
              </a:spcBef>
              <a:spcAft>
                <a:spcPts val="0"/>
              </a:spcAft>
              <a:buClr>
                <a:schemeClr val="dk1"/>
              </a:buClr>
              <a:buSzPts val="1900"/>
              <a:buNone/>
            </a:pPr>
            <a:r>
              <a:rPr lang="pt-BR" sz="1900" b="1"/>
              <a:t>(B, H, W, C): </a:t>
            </a:r>
            <a:r>
              <a:rPr lang="pt-BR" sz="1900"/>
              <a:t>Esta é a forma do tensor de entrada para o modelo. B é o tamanho do lote, H é a altura da imagem, W é a largura da imagem e C é o número de canais da imagem.</a:t>
            </a:r>
            <a:endParaRPr/>
          </a:p>
          <a:p>
            <a:pPr marL="0" lvl="0" indent="0" algn="l" rtl="0">
              <a:lnSpc>
                <a:spcPct val="90000"/>
              </a:lnSpc>
              <a:spcBef>
                <a:spcPts val="1000"/>
              </a:spcBef>
              <a:spcAft>
                <a:spcPts val="0"/>
              </a:spcAft>
              <a:buClr>
                <a:schemeClr val="dk1"/>
              </a:buClr>
              <a:buSzPts val="1900"/>
              <a:buNone/>
            </a:pPr>
            <a:r>
              <a:rPr lang="pt-BR" sz="1900" b="1"/>
              <a:t>(B, H//8, W//8, num_classes): </a:t>
            </a:r>
            <a:r>
              <a:rPr lang="pt-BR" sz="1900"/>
              <a:t>Esta é a forma do tensor de saída do modelo. O modelo reduz a altura e a largura da imagem por um fator de 8.</a:t>
            </a:r>
            <a:endParaRPr/>
          </a:p>
          <a:p>
            <a:pPr marL="0" lvl="0" indent="0" algn="l" rtl="0">
              <a:lnSpc>
                <a:spcPct val="90000"/>
              </a:lnSpc>
              <a:spcBef>
                <a:spcPts val="1000"/>
              </a:spcBef>
              <a:spcAft>
                <a:spcPts val="0"/>
              </a:spcAft>
              <a:buClr>
                <a:schemeClr val="dk1"/>
              </a:buClr>
              <a:buSzPts val="1900"/>
              <a:buNone/>
            </a:pPr>
            <a:r>
              <a:rPr lang="pt-BR" sz="1900" b="1"/>
              <a:t>mobile_net_V2 a partir da entrada (HW, HW, C) para a saída (HW/8, HW/8, C): </a:t>
            </a:r>
            <a:r>
              <a:rPr lang="pt-BR" sz="1900"/>
              <a:t>Isso indica que o modelo MobileNetV2 está sendo construído para transformar uma entrada de forma (HW, HW, C) para uma saída de forma (HW/8, HW/8, C). Aqui, HW é a altura e a largura da imagem e C é o número de canais.</a:t>
            </a:r>
            <a:endParaRPr/>
          </a:p>
          <a:p>
            <a:pPr marL="0" lvl="0" indent="0" algn="l" rtl="0">
              <a:lnSpc>
                <a:spcPct val="90000"/>
              </a:lnSpc>
              <a:spcBef>
                <a:spcPts val="1000"/>
              </a:spcBef>
              <a:spcAft>
                <a:spcPts val="0"/>
              </a:spcAft>
              <a:buClr>
                <a:schemeClr val="dk1"/>
              </a:buClr>
              <a:buSzPts val="2000"/>
              <a:buNone/>
            </a:pPr>
            <a:endParaRPr sz="2000"/>
          </a:p>
        </p:txBody>
      </p:sp>
      <p:sp>
        <p:nvSpPr>
          <p:cNvPr id="1031" name="Google Shape;1031;p109"/>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32" name="Google Shape;1032;p109"/>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39" name="Google Shape;1039;p11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pt-BR" b="1"/>
              <a:t>Treinamento do modelo (train model):</a:t>
            </a:r>
            <a:endParaRPr/>
          </a:p>
          <a:p>
            <a:pPr marL="228600" lvl="0" indent="-228600" algn="l" rtl="0">
              <a:lnSpc>
                <a:spcPct val="90000"/>
              </a:lnSpc>
              <a:spcBef>
                <a:spcPts val="1000"/>
              </a:spcBef>
              <a:spcAft>
                <a:spcPts val="0"/>
              </a:spcAft>
              <a:buClr>
                <a:schemeClr val="dk1"/>
              </a:buClr>
              <a:buSzPts val="1600"/>
              <a:buChar char="•"/>
            </a:pPr>
            <a:r>
              <a:rPr lang="pt-BR" sz="1600"/>
              <a:t>def train(num_classes: int, learning_rate: float, num_epochs: int,</a:t>
            </a:r>
            <a:endParaRPr/>
          </a:p>
          <a:p>
            <a:pPr marL="0" lvl="0" indent="0" algn="l" rtl="0">
              <a:lnSpc>
                <a:spcPct val="90000"/>
              </a:lnSpc>
              <a:spcBef>
                <a:spcPts val="1000"/>
              </a:spcBef>
              <a:spcAft>
                <a:spcPts val="0"/>
              </a:spcAft>
              <a:buClr>
                <a:schemeClr val="dk1"/>
              </a:buClr>
              <a:buSzPts val="1600"/>
              <a:buNone/>
            </a:pPr>
            <a:r>
              <a:rPr lang="pt-BR" sz="1600"/>
              <a:t>          alpha: float, object_weight: float,</a:t>
            </a:r>
            <a:endParaRPr/>
          </a:p>
          <a:p>
            <a:pPr marL="0" lvl="0" indent="0" algn="l" rtl="0">
              <a:lnSpc>
                <a:spcPct val="90000"/>
              </a:lnSpc>
              <a:spcBef>
                <a:spcPts val="1000"/>
              </a:spcBef>
              <a:spcAft>
                <a:spcPts val="0"/>
              </a:spcAft>
              <a:buClr>
                <a:schemeClr val="dk1"/>
              </a:buClr>
              <a:buSzPts val="1600"/>
              <a:buNone/>
            </a:pPr>
            <a:r>
              <a:rPr lang="pt-BR" sz="1600"/>
              <a:t>          train_dataset: tf.data.Dataset,</a:t>
            </a:r>
            <a:endParaRPr/>
          </a:p>
          <a:p>
            <a:pPr marL="0" lvl="0" indent="0" algn="l" rtl="0">
              <a:lnSpc>
                <a:spcPct val="90000"/>
              </a:lnSpc>
              <a:spcBef>
                <a:spcPts val="1000"/>
              </a:spcBef>
              <a:spcAft>
                <a:spcPts val="0"/>
              </a:spcAft>
              <a:buClr>
                <a:schemeClr val="dk1"/>
              </a:buClr>
              <a:buSzPts val="1600"/>
              <a:buNone/>
            </a:pPr>
            <a:r>
              <a:rPr lang="pt-BR" sz="1600"/>
              <a:t>          validation_dataset: tf.data.Dataset,</a:t>
            </a:r>
            <a:endParaRPr/>
          </a:p>
          <a:p>
            <a:pPr marL="0" lvl="0" indent="0" algn="l" rtl="0">
              <a:lnSpc>
                <a:spcPct val="90000"/>
              </a:lnSpc>
              <a:spcBef>
                <a:spcPts val="1000"/>
              </a:spcBef>
              <a:spcAft>
                <a:spcPts val="0"/>
              </a:spcAft>
              <a:buClr>
                <a:schemeClr val="dk1"/>
              </a:buClr>
              <a:buSzPts val="1600"/>
              <a:buNone/>
            </a:pPr>
            <a:r>
              <a:rPr lang="pt-BR" sz="1600"/>
              <a:t>          best_model_path: str,</a:t>
            </a:r>
            <a:endParaRPr/>
          </a:p>
          <a:p>
            <a:pPr marL="0" lvl="0" indent="0" algn="l" rtl="0">
              <a:lnSpc>
                <a:spcPct val="90000"/>
              </a:lnSpc>
              <a:spcBef>
                <a:spcPts val="1000"/>
              </a:spcBef>
              <a:spcAft>
                <a:spcPts val="0"/>
              </a:spcAft>
              <a:buClr>
                <a:schemeClr val="dk1"/>
              </a:buClr>
              <a:buSzPts val="1600"/>
              <a:buNone/>
            </a:pPr>
            <a:r>
              <a:rPr lang="pt-BR" sz="1600"/>
              <a:t>          input_shape: tuple,</a:t>
            </a:r>
            <a:endParaRPr/>
          </a:p>
          <a:p>
            <a:pPr marL="0" lvl="0" indent="0" algn="l" rtl="0">
              <a:lnSpc>
                <a:spcPct val="90000"/>
              </a:lnSpc>
              <a:spcBef>
                <a:spcPts val="1000"/>
              </a:spcBef>
              <a:spcAft>
                <a:spcPts val="0"/>
              </a:spcAft>
              <a:buClr>
                <a:schemeClr val="dk1"/>
              </a:buClr>
              <a:buSzPts val="1600"/>
              <a:buNone/>
            </a:pPr>
            <a:r>
              <a:rPr lang="pt-BR" sz="1600"/>
              <a:t>          batch_size: int,</a:t>
            </a:r>
            <a:endParaRPr/>
          </a:p>
          <a:p>
            <a:pPr marL="0" lvl="0" indent="0" algn="l" rtl="0">
              <a:lnSpc>
                <a:spcPct val="90000"/>
              </a:lnSpc>
              <a:spcBef>
                <a:spcPts val="1000"/>
              </a:spcBef>
              <a:spcAft>
                <a:spcPts val="0"/>
              </a:spcAft>
              <a:buClr>
                <a:schemeClr val="dk1"/>
              </a:buClr>
              <a:buSzPts val="1600"/>
              <a:buNone/>
            </a:pPr>
            <a:r>
              <a:rPr lang="pt-BR" sz="1600"/>
              <a:t>          use_velo: bool = False,</a:t>
            </a:r>
            <a:endParaRPr/>
          </a:p>
          <a:p>
            <a:pPr marL="0" lvl="0" indent="0" algn="l" rtl="0">
              <a:lnSpc>
                <a:spcPct val="90000"/>
              </a:lnSpc>
              <a:spcBef>
                <a:spcPts val="1000"/>
              </a:spcBef>
              <a:spcAft>
                <a:spcPts val="0"/>
              </a:spcAft>
              <a:buClr>
                <a:schemeClr val="dk1"/>
              </a:buClr>
              <a:buSzPts val="1600"/>
              <a:buNone/>
            </a:pPr>
            <a:r>
              <a:rPr lang="pt-BR" sz="1600"/>
              <a:t>        ensure_determinism: bool = False) -&gt; tf.keras.Model:</a:t>
            </a:r>
            <a:endParaRPr/>
          </a:p>
          <a:p>
            <a:pPr marL="0" lvl="0" indent="0" algn="just" rtl="0">
              <a:lnSpc>
                <a:spcPct val="90000"/>
              </a:lnSpc>
              <a:spcBef>
                <a:spcPts val="1000"/>
              </a:spcBef>
              <a:spcAft>
                <a:spcPts val="0"/>
              </a:spcAft>
              <a:buClr>
                <a:schemeClr val="dk1"/>
              </a:buClr>
              <a:buSzPts val="1800"/>
              <a:buNone/>
            </a:pPr>
            <a:r>
              <a:rPr lang="pt-BR" sz="1800"/>
              <a:t>Esta função train é usada para construir e treinar um modelo de detecção de objetos. Ela recebe várias entradas, incluindo o número de classes, a taxa de aprendizado, o número de épocas, o valor alfa, o peso do objeto, os conjuntos de dados de treinamento e validação, o caminho para salvar o melhor modelo, a forma de entrada, o tamanho do lote, e duas opções booleanas para usar o Velo e garantir o determinismo.</a:t>
            </a:r>
            <a:endParaRPr/>
          </a:p>
          <a:p>
            <a:pPr marL="228600" lvl="0" indent="-50800" algn="l" rtl="0">
              <a:lnSpc>
                <a:spcPct val="90000"/>
              </a:lnSpc>
              <a:spcBef>
                <a:spcPts val="1000"/>
              </a:spcBef>
              <a:spcAft>
                <a:spcPts val="0"/>
              </a:spcAft>
              <a:buClr>
                <a:schemeClr val="dk1"/>
              </a:buClr>
              <a:buSzPts val="2800"/>
              <a:buNone/>
            </a:pPr>
            <a:endParaRPr b="1"/>
          </a:p>
          <a:p>
            <a:pPr marL="0" lvl="0" indent="0" algn="l" rtl="0">
              <a:lnSpc>
                <a:spcPct val="90000"/>
              </a:lnSpc>
              <a:spcBef>
                <a:spcPts val="1000"/>
              </a:spcBef>
              <a:spcAft>
                <a:spcPts val="0"/>
              </a:spcAft>
              <a:buClr>
                <a:schemeClr val="dk1"/>
              </a:buClr>
              <a:buSzPts val="2000"/>
              <a:buNone/>
            </a:pPr>
            <a:endParaRPr sz="2000"/>
          </a:p>
        </p:txBody>
      </p:sp>
      <p:sp>
        <p:nvSpPr>
          <p:cNvPr id="1040" name="Google Shape;1040;p110"/>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41" name="Google Shape;1041;p110"/>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372</TotalTime>
  <Words>10486</Words>
  <Application>Microsoft Office PowerPoint</Application>
  <PresentationFormat>Widescreen</PresentationFormat>
  <Paragraphs>847</Paragraphs>
  <Slides>113</Slides>
  <Notes>113</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113</vt:i4>
      </vt:variant>
    </vt:vector>
  </HeadingPairs>
  <TitlesOfParts>
    <vt:vector size="119" baseType="lpstr">
      <vt:lpstr>Arimo</vt:lpstr>
      <vt:lpstr>Cambria Math</vt:lpstr>
      <vt:lpstr>Calibri</vt:lpstr>
      <vt:lpstr>Quattrocento Sans</vt:lpstr>
      <vt:lpstr>Arial</vt:lpstr>
      <vt:lpstr>Tema do Office</vt:lpstr>
      <vt:lpstr>TP558 - Tópicos avançados em Machine Learning: FOMO – Faster Objects More Objects</vt:lpstr>
      <vt:lpstr>Detecção de objetos</vt:lpstr>
      <vt:lpstr>Detecção de objetos</vt:lpstr>
      <vt:lpstr>Detecção de objetos</vt:lpstr>
      <vt:lpstr>Detecção de objetos</vt:lpstr>
      <vt:lpstr>Detecção de objetos </vt:lpstr>
      <vt:lpstr>FOMO - Detecção de objetos + Segmentação</vt:lpstr>
      <vt:lpstr>Modelo base - MobileNetV2 </vt:lpstr>
      <vt:lpstr>Arquitetura e Funcionamento - FOMO </vt:lpstr>
      <vt:lpstr>Arquitetura e Funcionamento </vt:lpstr>
      <vt:lpstr>Arquitetura e Funcionamento </vt:lpstr>
      <vt:lpstr>Arquitetura e Funcionamento </vt:lpstr>
      <vt:lpstr>Arquitetura e Funcionamento </vt:lpstr>
      <vt:lpstr>Origem do FOMO</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Vantagens e desvantagens</vt:lpstr>
      <vt:lpstr>Vantagens e desvantagens</vt:lpstr>
      <vt:lpstr>Vantagens e desvantagens</vt:lpstr>
      <vt:lpstr>Exemplo(s) de aplicação</vt:lpstr>
      <vt:lpstr>Exemplo(s) de aplicação</vt:lpstr>
      <vt:lpstr>Comparação com outros algoritmos</vt:lpstr>
      <vt:lpstr>Comparação com outros algoritmos</vt:lpstr>
      <vt:lpstr>Comparação com outros algoritmos</vt:lpstr>
      <vt:lpstr>Comparação com outros algoritmos</vt:lpstr>
      <vt:lpstr>Apresentação do PowerPoint</vt:lpstr>
      <vt:lpstr>Referências</vt:lpstr>
      <vt:lpstr>Apresentação do PowerPoint</vt:lpstr>
      <vt:lpstr>Apresentação do PowerPoint</vt:lpstr>
      <vt:lpstr> Anexo 1 – Detalhamento do código</vt:lpstr>
      <vt:lpstr>Apresentação do PowerPoint</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 Anexo 2 – Treinamento passo a passo.</vt:lpstr>
      <vt:lpstr>Treinamento passo a passo</vt:lpstr>
      <vt:lpstr>Treinamento passo a passo</vt:lpstr>
      <vt:lpstr>Treinamento passo a passo</vt:lpstr>
      <vt:lpstr>Treinamento passo a passo</vt:lpstr>
      <vt:lpstr>Treinamento passo a passo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TP558 - Tópicos avançados em Machine Learning: FOMO – Faster Objects More Objects</dc:title>
  <cp:lastModifiedBy>Hyago Silva</cp:lastModifiedBy>
  <cp:revision>22</cp:revision>
  <dcterms:modified xsi:type="dcterms:W3CDTF">2024-04-19T00:59:26Z</dcterms:modified>
</cp:coreProperties>
</file>